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Lst>
  <p:sldSz cx="18288000" cy="10287000"/>
  <p:notesSz cx="6858000" cy="9144000"/>
  <p:embeddedFontLst>
    <p:embeddedFont>
      <p:font typeface="DejaVu Serif Bold" panose="020B0604020202020204" charset="0"/>
      <p:regular r:id="rId100"/>
    </p:embeddedFont>
    <p:embeddedFont>
      <p:font typeface="DejaVu Serif Bold Italics" panose="020B0604020202020204" charset="0"/>
      <p:regular r:id="rId101"/>
    </p:embeddedFont>
    <p:embeddedFont>
      <p:font typeface="Muli" panose="020B0604020202020204" charset="0"/>
      <p:regular r:id="rId102"/>
    </p:embeddedFont>
    <p:embeddedFont>
      <p:font typeface="Muli Bold" panose="020B0604020202020204" charset="0"/>
      <p:regular r:id="rId103"/>
    </p:embeddedFont>
    <p:embeddedFont>
      <p:font typeface="Muli Bold Italics" panose="020B0604020202020204" charset="0"/>
      <p:regular r:id="rId104"/>
    </p:embeddedFont>
    <p:embeddedFont>
      <p:font typeface="Muli Semi-Bold" panose="020B0604020202020204" charset="0"/>
      <p:regular r:id="rId105"/>
    </p:embeddedFont>
    <p:embeddedFont>
      <p:font typeface="Noto Serif Display" panose="020B0604020202020204"/>
      <p:regular r:id="rId10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1373"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ến Lê Thị Hồng" userId="776ed2b66e30fa6c" providerId="LiveId" clId="{6767D2DD-B49C-46AF-A014-5A7880A296FF}"/>
    <pc:docChg chg="undo custSel modSld">
      <pc:chgData name="Yến Lê Thị Hồng" userId="776ed2b66e30fa6c" providerId="LiveId" clId="{6767D2DD-B49C-46AF-A014-5A7880A296FF}" dt="2024-10-28T06:44:49.407" v="4" actId="14100"/>
      <pc:docMkLst>
        <pc:docMk/>
      </pc:docMkLst>
      <pc:sldChg chg="modSp mod">
        <pc:chgData name="Yến Lê Thị Hồng" userId="776ed2b66e30fa6c" providerId="LiveId" clId="{6767D2DD-B49C-46AF-A014-5A7880A296FF}" dt="2024-10-28T06:43:44.702" v="2" actId="1076"/>
        <pc:sldMkLst>
          <pc:docMk/>
          <pc:sldMk cId="0" sldId="273"/>
        </pc:sldMkLst>
        <pc:spChg chg="mod">
          <ac:chgData name="Yến Lê Thị Hồng" userId="776ed2b66e30fa6c" providerId="LiveId" clId="{6767D2DD-B49C-46AF-A014-5A7880A296FF}" dt="2024-10-28T06:43:44.702" v="2" actId="1076"/>
          <ac:spMkLst>
            <pc:docMk/>
            <pc:sldMk cId="0" sldId="273"/>
            <ac:spMk id="10" creationId="{00000000-0000-0000-0000-000000000000}"/>
          </ac:spMkLst>
        </pc:spChg>
      </pc:sldChg>
      <pc:sldChg chg="modSp mod">
        <pc:chgData name="Yến Lê Thị Hồng" userId="776ed2b66e30fa6c" providerId="LiveId" clId="{6767D2DD-B49C-46AF-A014-5A7880A296FF}" dt="2024-10-28T06:44:12.433" v="3" actId="14100"/>
        <pc:sldMkLst>
          <pc:docMk/>
          <pc:sldMk cId="0" sldId="279"/>
        </pc:sldMkLst>
        <pc:spChg chg="mod">
          <ac:chgData name="Yến Lê Thị Hồng" userId="776ed2b66e30fa6c" providerId="LiveId" clId="{6767D2DD-B49C-46AF-A014-5A7880A296FF}" dt="2024-10-28T06:44:12.433" v="3" actId="14100"/>
          <ac:spMkLst>
            <pc:docMk/>
            <pc:sldMk cId="0" sldId="279"/>
            <ac:spMk id="9" creationId="{00000000-0000-0000-0000-000000000000}"/>
          </ac:spMkLst>
        </pc:spChg>
      </pc:sldChg>
      <pc:sldChg chg="modSp mod">
        <pc:chgData name="Yến Lê Thị Hồng" userId="776ed2b66e30fa6c" providerId="LiveId" clId="{6767D2DD-B49C-46AF-A014-5A7880A296FF}" dt="2024-10-28T06:44:49.407" v="4" actId="14100"/>
        <pc:sldMkLst>
          <pc:docMk/>
          <pc:sldMk cId="0" sldId="299"/>
        </pc:sldMkLst>
        <pc:spChg chg="mod">
          <ac:chgData name="Yến Lê Thị Hồng" userId="776ed2b66e30fa6c" providerId="LiveId" clId="{6767D2DD-B49C-46AF-A014-5A7880A296FF}" dt="2024-10-28T06:44:49.407" v="4" actId="14100"/>
          <ac:spMkLst>
            <pc:docMk/>
            <pc:sldMk cId="0" sldId="299"/>
            <ac:spMk id="8"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svg"/><Relationship Id="rId7"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svg"/><Relationship Id="rId7"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svg"/><Relationship Id="rId7"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5.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sv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sv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sv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sv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sv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sv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sv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sv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sv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sv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svg"/><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svg"/><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sv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svg"/><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svg"/><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sv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12.svg"/><Relationship Id="rId7" Type="http://schemas.openxmlformats.org/officeDocument/2006/relationships/image" Target="../media/image4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sv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sv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2.svg"/><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2.svg"/><Relationship Id="rId4" Type="http://schemas.openxmlformats.org/officeDocument/2006/relationships/image" Target="../media/image1.png"/></Relationships>
</file>

<file path=ppt/slides/_rels/slide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2.sv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svg"/><Relationship Id="rId7"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sv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2.sv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svg"/><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2.sv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2.sv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2.svg"/><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2.svg"/><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2.sv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2.sv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2.sv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2.svg"/><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2.sv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2.sv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2.sv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2.sv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2.sv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2.svg"/><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2.svg"/><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2.svg"/><Relationship Id="rId4" Type="http://schemas.openxmlformats.org/officeDocument/2006/relationships/image" Target="../media/image1.png"/></Relationships>
</file>

<file path=ppt/slides/_rels/slide7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2.sv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sv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2.svg"/><Relationship Id="rId4" Type="http://schemas.openxmlformats.org/officeDocument/2006/relationships/image" Target="../media/image1.png"/></Relationships>
</file>

<file path=ppt/slides/_rels/slide8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2.svg"/><Relationship Id="rId4" Type="http://schemas.openxmlformats.org/officeDocument/2006/relationships/image" Target="../media/image1.png"/></Relationships>
</file>

<file path=ppt/slides/_rels/slide8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2.svg"/><Relationship Id="rId4" Type="http://schemas.openxmlformats.org/officeDocument/2006/relationships/image" Target="../media/image1.png"/></Relationships>
</file>

<file path=ppt/slides/_rels/slide8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2.svg"/><Relationship Id="rId4" Type="http://schemas.openxmlformats.org/officeDocument/2006/relationships/image" Target="../media/image1.png"/></Relationships>
</file>

<file path=ppt/slides/_rels/slide8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8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svg"/><Relationship Id="rId4" Type="http://schemas.openxmlformats.org/officeDocument/2006/relationships/image" Target="../media/image1.png"/></Relationships>
</file>

<file path=ppt/slides/_rels/slide9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2.svg"/><Relationship Id="rId4" Type="http://schemas.openxmlformats.org/officeDocument/2006/relationships/image" Target="../media/image1.png"/></Relationships>
</file>

<file path=ppt/slides/_rels/slide9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2.svg"/><Relationship Id="rId4" Type="http://schemas.openxmlformats.org/officeDocument/2006/relationships/image" Target="../media/image1.png"/></Relationships>
</file>

<file path=ppt/slides/_rels/slide9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2.svg"/><Relationship Id="rId4" Type="http://schemas.openxmlformats.org/officeDocument/2006/relationships/image" Target="../media/image1.png"/></Relationships>
</file>

<file path=ppt/slides/_rels/slide9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2.svg"/><Relationship Id="rId4" Type="http://schemas.openxmlformats.org/officeDocument/2006/relationships/image" Target="../media/image1.png"/></Relationships>
</file>

<file path=ppt/slides/_rels/slide9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2.svg"/><Relationship Id="rId4" Type="http://schemas.openxmlformats.org/officeDocument/2006/relationships/image" Target="../media/image1.png"/></Relationships>
</file>

<file path=ppt/slides/_rels/slide9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2.svg"/><Relationship Id="rId4" Type="http://schemas.openxmlformats.org/officeDocument/2006/relationships/image" Target="../media/image1.png"/></Relationships>
</file>

<file path=ppt/slides/_rels/slide9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127332"/>
            <a:ext cx="3516876" cy="431386"/>
            <a:chOff x="0" y="0"/>
            <a:chExt cx="4689168" cy="575182"/>
          </a:xfrm>
        </p:grpSpPr>
        <p:sp>
          <p:nvSpPr>
            <p:cNvPr id="3" name="Freeform 3"/>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Nhóm Hội Bàn Tròn</a:t>
              </a:r>
            </a:p>
          </p:txBody>
        </p:sp>
      </p:grpSp>
      <p:sp>
        <p:nvSpPr>
          <p:cNvPr id="5" name="Freeform 5"/>
          <p:cNvSpPr/>
          <p:nvPr/>
        </p:nvSpPr>
        <p:spPr>
          <a:xfrm rot="2151761">
            <a:off x="10912533" y="-4157532"/>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2985437" y="3934995"/>
            <a:ext cx="12317127" cy="2417011"/>
            <a:chOff x="0" y="0"/>
            <a:chExt cx="16422836" cy="3222681"/>
          </a:xfrm>
        </p:grpSpPr>
        <p:sp>
          <p:nvSpPr>
            <p:cNvPr id="8" name="TextBox 8"/>
            <p:cNvSpPr txBox="1"/>
            <p:nvPr/>
          </p:nvSpPr>
          <p:spPr>
            <a:xfrm>
              <a:off x="0" y="2386175"/>
              <a:ext cx="16422836" cy="836507"/>
            </a:xfrm>
            <a:prstGeom prst="rect">
              <a:avLst/>
            </a:prstGeom>
          </p:spPr>
          <p:txBody>
            <a:bodyPr lIns="0" tIns="0" rIns="0" bIns="0" rtlCol="0" anchor="t">
              <a:spAutoFit/>
            </a:bodyPr>
            <a:lstStyle/>
            <a:p>
              <a:pPr algn="ctr">
                <a:lnSpc>
                  <a:spcPts val="5320"/>
                </a:lnSpc>
              </a:pPr>
              <a:r>
                <a:rPr lang="en-US" sz="3800">
                  <a:solidFill>
                    <a:srgbClr val="000000"/>
                  </a:solidFill>
                  <a:latin typeface="Muli"/>
                  <a:ea typeface="Muli"/>
                  <a:cs typeface="Muli"/>
                  <a:sym typeface="Muli"/>
                </a:rPr>
                <a:t>Tổng quan kiểm thử hiệu năng phần mềm</a:t>
              </a:r>
            </a:p>
          </p:txBody>
        </p:sp>
        <p:sp>
          <p:nvSpPr>
            <p:cNvPr id="9" name="TextBox 9"/>
            <p:cNvSpPr txBox="1"/>
            <p:nvPr/>
          </p:nvSpPr>
          <p:spPr>
            <a:xfrm>
              <a:off x="0" y="171450"/>
              <a:ext cx="16422836" cy="1657421"/>
            </a:xfrm>
            <a:prstGeom prst="rect">
              <a:avLst/>
            </a:prstGeom>
          </p:spPr>
          <p:txBody>
            <a:bodyPr lIns="0" tIns="0" rIns="0" bIns="0" rtlCol="0" anchor="t">
              <a:spAutoFit/>
            </a:bodyPr>
            <a:lstStyle/>
            <a:p>
              <a:pPr algn="ctr">
                <a:lnSpc>
                  <a:spcPts val="9002"/>
                </a:lnSpc>
              </a:pPr>
              <a:r>
                <a:rPr lang="en-US" sz="9002" spc="-297">
                  <a:solidFill>
                    <a:srgbClr val="000000"/>
                  </a:solidFill>
                  <a:latin typeface="Muli"/>
                  <a:ea typeface="Muli"/>
                  <a:cs typeface="Muli"/>
                  <a:sym typeface="Muli"/>
                </a:rPr>
                <a:t>Performance Testing</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46009">
            <a:off x="-3777897" y="-3377064"/>
            <a:ext cx="9979854" cy="7584689"/>
          </a:xfrm>
          <a:custGeom>
            <a:avLst/>
            <a:gdLst/>
            <a:ahLst/>
            <a:cxnLst/>
            <a:rect l="l" t="t" r="r" b="b"/>
            <a:pathLst>
              <a:path w="9979854" h="7584689">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AutoShape 3"/>
          <p:cNvSpPr/>
          <p:nvPr/>
        </p:nvSpPr>
        <p:spPr>
          <a:xfrm>
            <a:off x="8689802" y="0"/>
            <a:ext cx="9576318" cy="10287000"/>
          </a:xfrm>
          <a:prstGeom prst="rect">
            <a:avLst/>
          </a:prstGeom>
          <a:solidFill>
            <a:srgbClr val="F4F4F4"/>
          </a:solidFill>
        </p:spPr>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Freeform 7"/>
          <p:cNvSpPr/>
          <p:nvPr/>
        </p:nvSpPr>
        <p:spPr>
          <a:xfrm>
            <a:off x="9599778" y="2927208"/>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131238" y="1757281"/>
            <a:ext cx="6828676" cy="4619625"/>
          </a:xfrm>
          <a:prstGeom prst="rect">
            <a:avLst/>
          </a:prstGeom>
        </p:spPr>
        <p:txBody>
          <a:bodyPr lIns="0" tIns="0" rIns="0" bIns="0" rtlCol="0" anchor="t">
            <a:spAutoFit/>
          </a:bodyPr>
          <a:lstStyle/>
          <a:p>
            <a:pPr algn="ctr">
              <a:lnSpc>
                <a:spcPts val="9119"/>
              </a:lnSpc>
            </a:pPr>
            <a:r>
              <a:rPr lang="en-US" sz="7599">
                <a:solidFill>
                  <a:srgbClr val="000000"/>
                </a:solidFill>
                <a:latin typeface="Muli"/>
                <a:ea typeface="Muli"/>
                <a:cs typeface="Muli"/>
                <a:sym typeface="Muli"/>
              </a:rPr>
              <a:t>Các chỉ số của Performance Testing</a:t>
            </a:r>
          </a:p>
          <a:p>
            <a:pPr marL="0" lvl="0" indent="0" algn="ctr">
              <a:lnSpc>
                <a:spcPts val="9119"/>
              </a:lnSpc>
              <a:spcBef>
                <a:spcPct val="0"/>
              </a:spcBef>
            </a:pPr>
            <a:endParaRPr lang="en-US" sz="7599">
              <a:solidFill>
                <a:srgbClr val="000000"/>
              </a:solidFill>
              <a:latin typeface="Muli"/>
              <a:ea typeface="Muli"/>
              <a:cs typeface="Muli"/>
              <a:sym typeface="Muli"/>
            </a:endParaRPr>
          </a:p>
        </p:txBody>
      </p:sp>
      <p:sp>
        <p:nvSpPr>
          <p:cNvPr id="9" name="TextBox 9"/>
          <p:cNvSpPr txBox="1"/>
          <p:nvPr/>
        </p:nvSpPr>
        <p:spPr>
          <a:xfrm>
            <a:off x="9420312" y="4238007"/>
            <a:ext cx="8115300" cy="1782411"/>
          </a:xfrm>
          <a:prstGeom prst="rect">
            <a:avLst/>
          </a:prstGeom>
        </p:spPr>
        <p:txBody>
          <a:bodyPr lIns="0" tIns="0" rIns="0" bIns="0" rtlCol="0" anchor="t">
            <a:spAutoFit/>
          </a:bodyPr>
          <a:lstStyle/>
          <a:p>
            <a:pPr algn="l">
              <a:lnSpc>
                <a:spcPts val="3596"/>
              </a:lnSpc>
              <a:spcBef>
                <a:spcPct val="0"/>
              </a:spcBef>
            </a:pPr>
            <a:r>
              <a:rPr lang="en-US" sz="2766">
                <a:solidFill>
                  <a:srgbClr val="000000"/>
                </a:solidFill>
                <a:latin typeface="Muli"/>
                <a:ea typeface="Muli"/>
                <a:cs typeface="Muli"/>
                <a:sym typeface="Muli"/>
              </a:rPr>
              <a:t>Một tổ chức có thể đánh giá hiệu suất hiện tại của mình bằng cách sử dụng nhiều phép đo hiệu suất khác nhau, đôi khi được gọi là các chỉ số hiệu suất chính (KPI).</a:t>
            </a:r>
          </a:p>
        </p:txBody>
      </p:sp>
      <p:grpSp>
        <p:nvGrpSpPr>
          <p:cNvPr id="10" name="Group 10"/>
          <p:cNvGrpSpPr/>
          <p:nvPr/>
        </p:nvGrpSpPr>
        <p:grpSpPr>
          <a:xfrm>
            <a:off x="626752" y="5558459"/>
            <a:ext cx="7837648" cy="3403963"/>
            <a:chOff x="0" y="0"/>
            <a:chExt cx="1871477" cy="812800"/>
          </a:xfrm>
        </p:grpSpPr>
        <p:sp>
          <p:nvSpPr>
            <p:cNvPr id="11" name="Freeform 11"/>
            <p:cNvSpPr/>
            <p:nvPr/>
          </p:nvSpPr>
          <p:spPr>
            <a:xfrm>
              <a:off x="0" y="0"/>
              <a:ext cx="1871477" cy="812800"/>
            </a:xfrm>
            <a:custGeom>
              <a:avLst/>
              <a:gdLst/>
              <a:ahLst/>
              <a:cxnLst/>
              <a:rect l="l" t="t" r="r" b="b"/>
              <a:pathLst>
                <a:path w="1871477" h="812800">
                  <a:moveTo>
                    <a:pt x="22719" y="0"/>
                  </a:moveTo>
                  <a:lnTo>
                    <a:pt x="1848758" y="0"/>
                  </a:lnTo>
                  <a:cubicBezTo>
                    <a:pt x="1854784" y="0"/>
                    <a:pt x="1860563" y="2394"/>
                    <a:pt x="1864823" y="6654"/>
                  </a:cubicBezTo>
                  <a:cubicBezTo>
                    <a:pt x="1869084" y="10915"/>
                    <a:pt x="1871477" y="16694"/>
                    <a:pt x="1871477" y="22719"/>
                  </a:cubicBezTo>
                  <a:lnTo>
                    <a:pt x="1871477" y="790081"/>
                  </a:lnTo>
                  <a:cubicBezTo>
                    <a:pt x="1871477" y="796106"/>
                    <a:pt x="1869084" y="801885"/>
                    <a:pt x="1864823" y="806146"/>
                  </a:cubicBezTo>
                  <a:cubicBezTo>
                    <a:pt x="1860563" y="810406"/>
                    <a:pt x="1854784" y="812800"/>
                    <a:pt x="1848758" y="812800"/>
                  </a:cubicBezTo>
                  <a:lnTo>
                    <a:pt x="22719" y="812800"/>
                  </a:lnTo>
                  <a:cubicBezTo>
                    <a:pt x="16694" y="812800"/>
                    <a:pt x="10915" y="810406"/>
                    <a:pt x="6654" y="806146"/>
                  </a:cubicBezTo>
                  <a:cubicBezTo>
                    <a:pt x="2394" y="801885"/>
                    <a:pt x="0" y="796106"/>
                    <a:pt x="0" y="790081"/>
                  </a:cubicBezTo>
                  <a:lnTo>
                    <a:pt x="0" y="22719"/>
                  </a:lnTo>
                  <a:cubicBezTo>
                    <a:pt x="0" y="16694"/>
                    <a:pt x="2394" y="10915"/>
                    <a:pt x="6654" y="6654"/>
                  </a:cubicBezTo>
                  <a:cubicBezTo>
                    <a:pt x="10915" y="2394"/>
                    <a:pt x="16694" y="0"/>
                    <a:pt x="22719" y="0"/>
                  </a:cubicBezTo>
                  <a:close/>
                </a:path>
              </a:pathLst>
            </a:custGeom>
            <a:blipFill>
              <a:blip r:embed="rId8"/>
              <a:stretch>
                <a:fillRect t="-2483" b="-2483"/>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1041">
            <a:off x="-6521096" y="3918118"/>
            <a:ext cx="17614873" cy="17454738"/>
          </a:xfrm>
          <a:custGeom>
            <a:avLst/>
            <a:gdLst/>
            <a:ahLst/>
            <a:cxnLst/>
            <a:rect l="l" t="t" r="r" b="b"/>
            <a:pathLst>
              <a:path w="17614873" h="17454738">
                <a:moveTo>
                  <a:pt x="0" y="0"/>
                </a:moveTo>
                <a:lnTo>
                  <a:pt x="17614873" y="0"/>
                </a:lnTo>
                <a:lnTo>
                  <a:pt x="17614873" y="17454738"/>
                </a:lnTo>
                <a:lnTo>
                  <a:pt x="0" y="174547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010882">
            <a:off x="10077669" y="-13183640"/>
            <a:ext cx="17614873" cy="17454738"/>
          </a:xfrm>
          <a:custGeom>
            <a:avLst/>
            <a:gdLst/>
            <a:ahLst/>
            <a:cxnLst/>
            <a:rect l="l" t="t" r="r" b="b"/>
            <a:pathLst>
              <a:path w="17614873" h="17454738">
                <a:moveTo>
                  <a:pt x="0" y="0"/>
                </a:moveTo>
                <a:lnTo>
                  <a:pt x="17614873" y="0"/>
                </a:lnTo>
                <a:lnTo>
                  <a:pt x="17614873" y="17454738"/>
                </a:lnTo>
                <a:lnTo>
                  <a:pt x="0" y="174547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Freeform 7"/>
          <p:cNvSpPr/>
          <p:nvPr/>
        </p:nvSpPr>
        <p:spPr>
          <a:xfrm>
            <a:off x="4255232" y="687174"/>
            <a:ext cx="9777536" cy="8912652"/>
          </a:xfrm>
          <a:custGeom>
            <a:avLst/>
            <a:gdLst/>
            <a:ahLst/>
            <a:cxnLst/>
            <a:rect l="l" t="t" r="r" b="b"/>
            <a:pathLst>
              <a:path w="9777536" h="8912652">
                <a:moveTo>
                  <a:pt x="0" y="0"/>
                </a:moveTo>
                <a:lnTo>
                  <a:pt x="9777536" y="0"/>
                </a:lnTo>
                <a:lnTo>
                  <a:pt x="9777536" y="8912652"/>
                </a:lnTo>
                <a:lnTo>
                  <a:pt x="0" y="8912652"/>
                </a:lnTo>
                <a:lnTo>
                  <a:pt x="0" y="0"/>
                </a:lnTo>
                <a:close/>
              </a:path>
            </a:pathLst>
          </a:custGeom>
          <a:blipFill>
            <a:blip r:embed="rId6"/>
            <a:stretch>
              <a:fillRect l="-1309" t="-837" r="-1818"/>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46009">
            <a:off x="-3777897" y="-3377064"/>
            <a:ext cx="9979854" cy="7584689"/>
          </a:xfrm>
          <a:custGeom>
            <a:avLst/>
            <a:gdLst/>
            <a:ahLst/>
            <a:cxnLst/>
            <a:rect l="l" t="t" r="r" b="b"/>
            <a:pathLst>
              <a:path w="9979854" h="7584689">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AutoShape 3"/>
          <p:cNvSpPr/>
          <p:nvPr/>
        </p:nvSpPr>
        <p:spPr>
          <a:xfrm>
            <a:off x="8689802" y="0"/>
            <a:ext cx="9576318" cy="10287000"/>
          </a:xfrm>
          <a:prstGeom prst="rect">
            <a:avLst/>
          </a:prstGeom>
          <a:solidFill>
            <a:srgbClr val="F4F4F4"/>
          </a:solidFill>
        </p:spPr>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Freeform 7"/>
          <p:cNvSpPr/>
          <p:nvPr/>
        </p:nvSpPr>
        <p:spPr>
          <a:xfrm>
            <a:off x="9640788" y="1343025"/>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626752" y="5558459"/>
            <a:ext cx="7837648" cy="3403963"/>
            <a:chOff x="0" y="0"/>
            <a:chExt cx="1871477" cy="812800"/>
          </a:xfrm>
        </p:grpSpPr>
        <p:sp>
          <p:nvSpPr>
            <p:cNvPr id="9" name="Freeform 9"/>
            <p:cNvSpPr/>
            <p:nvPr/>
          </p:nvSpPr>
          <p:spPr>
            <a:xfrm>
              <a:off x="0" y="0"/>
              <a:ext cx="1871477" cy="812800"/>
            </a:xfrm>
            <a:custGeom>
              <a:avLst/>
              <a:gdLst/>
              <a:ahLst/>
              <a:cxnLst/>
              <a:rect l="l" t="t" r="r" b="b"/>
              <a:pathLst>
                <a:path w="1871477" h="812800">
                  <a:moveTo>
                    <a:pt x="22719" y="0"/>
                  </a:moveTo>
                  <a:lnTo>
                    <a:pt x="1848758" y="0"/>
                  </a:lnTo>
                  <a:cubicBezTo>
                    <a:pt x="1854784" y="0"/>
                    <a:pt x="1860563" y="2394"/>
                    <a:pt x="1864823" y="6654"/>
                  </a:cubicBezTo>
                  <a:cubicBezTo>
                    <a:pt x="1869084" y="10915"/>
                    <a:pt x="1871477" y="16694"/>
                    <a:pt x="1871477" y="22719"/>
                  </a:cubicBezTo>
                  <a:lnTo>
                    <a:pt x="1871477" y="790081"/>
                  </a:lnTo>
                  <a:cubicBezTo>
                    <a:pt x="1871477" y="796106"/>
                    <a:pt x="1869084" y="801885"/>
                    <a:pt x="1864823" y="806146"/>
                  </a:cubicBezTo>
                  <a:cubicBezTo>
                    <a:pt x="1860563" y="810406"/>
                    <a:pt x="1854784" y="812800"/>
                    <a:pt x="1848758" y="812800"/>
                  </a:cubicBezTo>
                  <a:lnTo>
                    <a:pt x="22719" y="812800"/>
                  </a:lnTo>
                  <a:cubicBezTo>
                    <a:pt x="16694" y="812800"/>
                    <a:pt x="10915" y="810406"/>
                    <a:pt x="6654" y="806146"/>
                  </a:cubicBezTo>
                  <a:cubicBezTo>
                    <a:pt x="2394" y="801885"/>
                    <a:pt x="0" y="796106"/>
                    <a:pt x="0" y="790081"/>
                  </a:cubicBezTo>
                  <a:lnTo>
                    <a:pt x="0" y="22719"/>
                  </a:lnTo>
                  <a:cubicBezTo>
                    <a:pt x="0" y="16694"/>
                    <a:pt x="2394" y="10915"/>
                    <a:pt x="6654" y="6654"/>
                  </a:cubicBezTo>
                  <a:cubicBezTo>
                    <a:pt x="10915" y="2394"/>
                    <a:pt x="16694" y="0"/>
                    <a:pt x="22719" y="0"/>
                  </a:cubicBezTo>
                  <a:close/>
                </a:path>
              </a:pathLst>
            </a:custGeom>
            <a:blipFill>
              <a:blip r:embed="rId8"/>
              <a:stretch>
                <a:fillRect t="-2483" b="-2483"/>
              </a:stretch>
            </a:blipFill>
          </p:spPr>
        </p:sp>
      </p:grpSp>
      <p:sp>
        <p:nvSpPr>
          <p:cNvPr id="10" name="TextBox 10"/>
          <p:cNvSpPr txBox="1"/>
          <p:nvPr/>
        </p:nvSpPr>
        <p:spPr>
          <a:xfrm>
            <a:off x="1131238" y="1905824"/>
            <a:ext cx="6828676" cy="4619625"/>
          </a:xfrm>
          <a:prstGeom prst="rect">
            <a:avLst/>
          </a:prstGeom>
        </p:spPr>
        <p:txBody>
          <a:bodyPr lIns="0" tIns="0" rIns="0" bIns="0" rtlCol="0" anchor="t">
            <a:spAutoFit/>
          </a:bodyPr>
          <a:lstStyle/>
          <a:p>
            <a:pPr algn="ctr">
              <a:lnSpc>
                <a:spcPts val="9119"/>
              </a:lnSpc>
            </a:pPr>
            <a:r>
              <a:rPr lang="en-US" sz="7599">
                <a:solidFill>
                  <a:srgbClr val="000000"/>
                </a:solidFill>
                <a:latin typeface="Muli"/>
                <a:ea typeface="Muli"/>
                <a:cs typeface="Muli"/>
                <a:sym typeface="Muli"/>
              </a:rPr>
              <a:t>Các chỉ số của Performance Testing</a:t>
            </a:r>
          </a:p>
          <a:p>
            <a:pPr marL="0" lvl="0" indent="0" algn="ctr">
              <a:lnSpc>
                <a:spcPts val="9119"/>
              </a:lnSpc>
              <a:spcBef>
                <a:spcPct val="0"/>
              </a:spcBef>
            </a:pPr>
            <a:endParaRPr lang="en-US" sz="7599">
              <a:solidFill>
                <a:srgbClr val="000000"/>
              </a:solidFill>
              <a:latin typeface="Muli"/>
              <a:ea typeface="Muli"/>
              <a:cs typeface="Muli"/>
              <a:sym typeface="Muli"/>
            </a:endParaRPr>
          </a:p>
        </p:txBody>
      </p:sp>
      <p:sp>
        <p:nvSpPr>
          <p:cNvPr id="11" name="TextBox 11"/>
          <p:cNvSpPr txBox="1"/>
          <p:nvPr/>
        </p:nvSpPr>
        <p:spPr>
          <a:xfrm>
            <a:off x="9640788" y="2672654"/>
            <a:ext cx="8115300" cy="4917862"/>
          </a:xfrm>
          <a:prstGeom prst="rect">
            <a:avLst/>
          </a:prstGeom>
        </p:spPr>
        <p:txBody>
          <a:bodyPr lIns="0" tIns="0" rIns="0" bIns="0" rtlCol="0" anchor="t">
            <a:spAutoFit/>
          </a:bodyPr>
          <a:lstStyle/>
          <a:p>
            <a:pPr algn="l">
              <a:lnSpc>
                <a:spcPts val="3596"/>
              </a:lnSpc>
            </a:pPr>
            <a:r>
              <a:rPr lang="en-US" sz="2766">
                <a:solidFill>
                  <a:srgbClr val="000000"/>
                </a:solidFill>
                <a:latin typeface="Muli"/>
                <a:ea typeface="Muli"/>
                <a:cs typeface="Muli"/>
                <a:sym typeface="Muli"/>
              </a:rPr>
              <a:t>Ngoài tốc độ, khả năng mở rộng và độ ổn định, Performance Testing </a:t>
            </a:r>
            <a:r>
              <a:rPr lang="en-US" sz="2766" b="1" u="sng">
                <a:solidFill>
                  <a:srgbClr val="000000"/>
                </a:solidFill>
                <a:latin typeface="Muli Bold"/>
                <a:ea typeface="Muli Bold"/>
                <a:cs typeface="Muli Bold"/>
                <a:sym typeface="Muli Bold"/>
              </a:rPr>
              <a:t>còn đánh giá các chỉ số khác</a:t>
            </a:r>
            <a:r>
              <a:rPr lang="en-US" sz="2766">
                <a:solidFill>
                  <a:srgbClr val="000000"/>
                </a:solidFill>
                <a:latin typeface="Muli"/>
                <a:ea typeface="Muli"/>
                <a:cs typeface="Muli"/>
                <a:sym typeface="Muli"/>
              </a:rPr>
              <a:t> như:</a:t>
            </a:r>
          </a:p>
          <a:p>
            <a:pPr algn="l">
              <a:lnSpc>
                <a:spcPts val="3596"/>
              </a:lnSpc>
            </a:pPr>
            <a:r>
              <a:rPr lang="en-US" sz="2766" b="1">
                <a:solidFill>
                  <a:srgbClr val="000000"/>
                </a:solidFill>
                <a:latin typeface="Muli Bold"/>
                <a:ea typeface="Muli Bold"/>
                <a:cs typeface="Muli Bold"/>
                <a:sym typeface="Muli Bold"/>
              </a:rPr>
              <a:t>- Thời gian chờ:</a:t>
            </a:r>
            <a:r>
              <a:rPr lang="en-US" sz="2766">
                <a:solidFill>
                  <a:srgbClr val="000000"/>
                </a:solidFill>
                <a:latin typeface="Muli"/>
                <a:ea typeface="Muli"/>
                <a:cs typeface="Muli"/>
                <a:sym typeface="Muli"/>
              </a:rPr>
              <a:t> Thời gian hệ thống xử lý một yêu cầu sau khi nhận được.</a:t>
            </a:r>
          </a:p>
          <a:p>
            <a:pPr algn="l">
              <a:lnSpc>
                <a:spcPts val="3596"/>
              </a:lnSpc>
            </a:pPr>
            <a:r>
              <a:rPr lang="en-US" sz="2766" b="1">
                <a:solidFill>
                  <a:srgbClr val="000000"/>
                </a:solidFill>
                <a:latin typeface="Muli Bold"/>
                <a:ea typeface="Muli Bold"/>
                <a:cs typeface="Muli Bold"/>
                <a:sym typeface="Muli Bold"/>
              </a:rPr>
              <a:t>- Số lượng người dùng đồng thời: </a:t>
            </a:r>
            <a:r>
              <a:rPr lang="en-US" sz="2766">
                <a:solidFill>
                  <a:srgbClr val="000000"/>
                </a:solidFill>
                <a:latin typeface="Muli"/>
                <a:ea typeface="Muli"/>
                <a:cs typeface="Muli"/>
                <a:sym typeface="Muli"/>
              </a:rPr>
              <a:t>Số lượng người dùng truy cập hệ thống cùng lúc.</a:t>
            </a:r>
          </a:p>
          <a:p>
            <a:pPr algn="l">
              <a:lnSpc>
                <a:spcPts val="3596"/>
              </a:lnSpc>
            </a:pPr>
            <a:r>
              <a:rPr lang="en-US" sz="2766" b="1">
                <a:solidFill>
                  <a:srgbClr val="000000"/>
                </a:solidFill>
                <a:latin typeface="Muli Bold"/>
                <a:ea typeface="Muli Bold"/>
                <a:cs typeface="Muli Bold"/>
                <a:sym typeface="Muli Bold"/>
              </a:rPr>
              <a:t>- Tốc độ truyền tải dữ liệu:</a:t>
            </a:r>
            <a:r>
              <a:rPr lang="en-US" sz="2766">
                <a:solidFill>
                  <a:srgbClr val="000000"/>
                </a:solidFill>
                <a:latin typeface="Muli"/>
                <a:ea typeface="Muli"/>
                <a:cs typeface="Muli"/>
                <a:sym typeface="Muli"/>
              </a:rPr>
              <a:t> Tốc độ dữ liệu được truyền giữa hệ thống và người dùng. </a:t>
            </a:r>
          </a:p>
          <a:p>
            <a:pPr algn="l">
              <a:lnSpc>
                <a:spcPts val="3596"/>
              </a:lnSpc>
              <a:spcBef>
                <a:spcPct val="0"/>
              </a:spcBef>
            </a:pPr>
            <a:r>
              <a:rPr lang="en-US" sz="2766">
                <a:solidFill>
                  <a:srgbClr val="000000"/>
                </a:solidFill>
                <a:latin typeface="Muli"/>
                <a:ea typeface="Muli"/>
                <a:cs typeface="Muli"/>
                <a:sym typeface="Muli"/>
              </a:rPr>
              <a:t>Những chỉ số này giúp đánh giá toàn diện hiệu suất của hệ thống.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46009">
            <a:off x="-3777897" y="-3377064"/>
            <a:ext cx="9979854" cy="7584689"/>
          </a:xfrm>
          <a:custGeom>
            <a:avLst/>
            <a:gdLst/>
            <a:ahLst/>
            <a:cxnLst/>
            <a:rect l="l" t="t" r="r" b="b"/>
            <a:pathLst>
              <a:path w="9979854" h="7584689">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AutoShape 3"/>
          <p:cNvSpPr/>
          <p:nvPr/>
        </p:nvSpPr>
        <p:spPr>
          <a:xfrm>
            <a:off x="8689802" y="0"/>
            <a:ext cx="9576318" cy="10287000"/>
          </a:xfrm>
          <a:prstGeom prst="rect">
            <a:avLst/>
          </a:prstGeom>
          <a:solidFill>
            <a:srgbClr val="F4F4F4"/>
          </a:solidFill>
        </p:spPr>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Freeform 7"/>
          <p:cNvSpPr/>
          <p:nvPr/>
        </p:nvSpPr>
        <p:spPr>
          <a:xfrm>
            <a:off x="9640788" y="1741178"/>
            <a:ext cx="911556" cy="1144648"/>
          </a:xfrm>
          <a:custGeom>
            <a:avLst/>
            <a:gdLst/>
            <a:ahLst/>
            <a:cxnLst/>
            <a:rect l="l" t="t" r="r" b="b"/>
            <a:pathLst>
              <a:path w="911556" h="1144648">
                <a:moveTo>
                  <a:pt x="0" y="0"/>
                </a:moveTo>
                <a:lnTo>
                  <a:pt x="911556" y="0"/>
                </a:lnTo>
                <a:lnTo>
                  <a:pt x="911556" y="1144647"/>
                </a:lnTo>
                <a:lnTo>
                  <a:pt x="0" y="11446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131238" y="1905824"/>
            <a:ext cx="6828676" cy="4619625"/>
          </a:xfrm>
          <a:prstGeom prst="rect">
            <a:avLst/>
          </a:prstGeom>
        </p:spPr>
        <p:txBody>
          <a:bodyPr lIns="0" tIns="0" rIns="0" bIns="0" rtlCol="0" anchor="t">
            <a:spAutoFit/>
          </a:bodyPr>
          <a:lstStyle/>
          <a:p>
            <a:pPr algn="ctr">
              <a:lnSpc>
                <a:spcPts val="9119"/>
              </a:lnSpc>
            </a:pPr>
            <a:r>
              <a:rPr lang="en-US" sz="7599">
                <a:solidFill>
                  <a:srgbClr val="000000"/>
                </a:solidFill>
                <a:latin typeface="Muli"/>
                <a:ea typeface="Muli"/>
                <a:cs typeface="Muli"/>
                <a:sym typeface="Muli"/>
              </a:rPr>
              <a:t>Các chỉ số của Performance Testing</a:t>
            </a:r>
          </a:p>
          <a:p>
            <a:pPr marL="0" lvl="0" indent="0" algn="ctr">
              <a:lnSpc>
                <a:spcPts val="9119"/>
              </a:lnSpc>
              <a:spcBef>
                <a:spcPct val="0"/>
              </a:spcBef>
            </a:pPr>
            <a:endParaRPr lang="en-US" sz="7599">
              <a:solidFill>
                <a:srgbClr val="000000"/>
              </a:solidFill>
              <a:latin typeface="Muli"/>
              <a:ea typeface="Muli"/>
              <a:cs typeface="Muli"/>
              <a:sym typeface="Muli"/>
            </a:endParaRPr>
          </a:p>
        </p:txBody>
      </p:sp>
      <p:sp>
        <p:nvSpPr>
          <p:cNvPr id="9" name="TextBox 9"/>
          <p:cNvSpPr txBox="1"/>
          <p:nvPr/>
        </p:nvSpPr>
        <p:spPr>
          <a:xfrm>
            <a:off x="9640788" y="3117957"/>
            <a:ext cx="8115300" cy="4022512"/>
          </a:xfrm>
          <a:prstGeom prst="rect">
            <a:avLst/>
          </a:prstGeom>
        </p:spPr>
        <p:txBody>
          <a:bodyPr lIns="0" tIns="0" rIns="0" bIns="0" rtlCol="0" anchor="t">
            <a:spAutoFit/>
          </a:bodyPr>
          <a:lstStyle/>
          <a:p>
            <a:pPr algn="l">
              <a:lnSpc>
                <a:spcPts val="3596"/>
              </a:lnSpc>
            </a:pPr>
            <a:r>
              <a:rPr lang="en-US" sz="2766">
                <a:solidFill>
                  <a:srgbClr val="000000"/>
                </a:solidFill>
                <a:latin typeface="Muli"/>
                <a:ea typeface="Muli"/>
                <a:cs typeface="Muli"/>
                <a:sym typeface="Muli"/>
              </a:rPr>
              <a:t>Phân tích và đánh giá các chỉ số Performance Testing </a:t>
            </a:r>
            <a:r>
              <a:rPr lang="en-US" sz="2766" b="1" u="sng">
                <a:solidFill>
                  <a:srgbClr val="000000"/>
                </a:solidFill>
                <a:latin typeface="Muli Bold"/>
                <a:ea typeface="Muli Bold"/>
                <a:cs typeface="Muli Bold"/>
                <a:sym typeface="Muli Bold"/>
              </a:rPr>
              <a:t>giúp</a:t>
            </a:r>
            <a:r>
              <a:rPr lang="en-US" sz="2766">
                <a:solidFill>
                  <a:srgbClr val="000000"/>
                </a:solidFill>
                <a:latin typeface="Muli"/>
                <a:ea typeface="Muli"/>
                <a:cs typeface="Muli"/>
                <a:sym typeface="Muli"/>
              </a:rPr>
              <a:t>:</a:t>
            </a:r>
          </a:p>
          <a:p>
            <a:pPr algn="l">
              <a:lnSpc>
                <a:spcPts val="3596"/>
              </a:lnSpc>
            </a:pPr>
            <a:r>
              <a:rPr lang="en-US" sz="2766">
                <a:solidFill>
                  <a:srgbClr val="000000"/>
                </a:solidFill>
                <a:latin typeface="Muli"/>
                <a:ea typeface="Muli"/>
                <a:cs typeface="Muli"/>
                <a:sym typeface="Muli"/>
              </a:rPr>
              <a:t>- Xác định điểm mạnh, điểm yếu của hệ thống.</a:t>
            </a:r>
          </a:p>
          <a:p>
            <a:pPr algn="l">
              <a:lnSpc>
                <a:spcPts val="3596"/>
              </a:lnSpc>
            </a:pPr>
            <a:r>
              <a:rPr lang="en-US" sz="2766">
                <a:solidFill>
                  <a:srgbClr val="000000"/>
                </a:solidFill>
                <a:latin typeface="Muli"/>
                <a:ea typeface="Muli"/>
                <a:cs typeface="Muli"/>
                <a:sym typeface="Muli"/>
              </a:rPr>
              <a:t>- Phát hiện vấn đề tiềm ẩn trước khi ảnh hưởng đến người dùng.</a:t>
            </a:r>
          </a:p>
          <a:p>
            <a:pPr algn="l">
              <a:lnSpc>
                <a:spcPts val="3596"/>
              </a:lnSpc>
            </a:pPr>
            <a:r>
              <a:rPr lang="en-US" sz="2766">
                <a:solidFill>
                  <a:srgbClr val="000000"/>
                </a:solidFill>
                <a:latin typeface="Muli"/>
                <a:ea typeface="Muli"/>
                <a:cs typeface="Muli"/>
                <a:sym typeface="Muli"/>
              </a:rPr>
              <a:t>- Nâng cao hiệu suất và khả năng mở rộng hệ thống.</a:t>
            </a:r>
          </a:p>
          <a:p>
            <a:pPr algn="l">
              <a:lnSpc>
                <a:spcPts val="3596"/>
              </a:lnSpc>
              <a:spcBef>
                <a:spcPct val="0"/>
              </a:spcBef>
            </a:pPr>
            <a:r>
              <a:rPr lang="en-US" sz="2766">
                <a:solidFill>
                  <a:srgbClr val="000000"/>
                </a:solidFill>
                <a:latin typeface="Muli"/>
                <a:ea typeface="Muli"/>
                <a:cs typeface="Muli"/>
                <a:sym typeface="Muli"/>
              </a:rPr>
              <a:t>- Cải thiện trải nghiệm người dùng và sự hài lòng của khách hàng.</a:t>
            </a:r>
          </a:p>
        </p:txBody>
      </p:sp>
      <p:grpSp>
        <p:nvGrpSpPr>
          <p:cNvPr id="10" name="Group 10"/>
          <p:cNvGrpSpPr/>
          <p:nvPr/>
        </p:nvGrpSpPr>
        <p:grpSpPr>
          <a:xfrm>
            <a:off x="626752" y="5558459"/>
            <a:ext cx="7837648" cy="3403963"/>
            <a:chOff x="0" y="0"/>
            <a:chExt cx="1871477" cy="812800"/>
          </a:xfrm>
        </p:grpSpPr>
        <p:sp>
          <p:nvSpPr>
            <p:cNvPr id="11" name="Freeform 11"/>
            <p:cNvSpPr/>
            <p:nvPr/>
          </p:nvSpPr>
          <p:spPr>
            <a:xfrm>
              <a:off x="0" y="0"/>
              <a:ext cx="1871477" cy="812800"/>
            </a:xfrm>
            <a:custGeom>
              <a:avLst/>
              <a:gdLst/>
              <a:ahLst/>
              <a:cxnLst/>
              <a:rect l="l" t="t" r="r" b="b"/>
              <a:pathLst>
                <a:path w="1871477" h="812800">
                  <a:moveTo>
                    <a:pt x="22719" y="0"/>
                  </a:moveTo>
                  <a:lnTo>
                    <a:pt x="1848758" y="0"/>
                  </a:lnTo>
                  <a:cubicBezTo>
                    <a:pt x="1854784" y="0"/>
                    <a:pt x="1860563" y="2394"/>
                    <a:pt x="1864823" y="6654"/>
                  </a:cubicBezTo>
                  <a:cubicBezTo>
                    <a:pt x="1869084" y="10915"/>
                    <a:pt x="1871477" y="16694"/>
                    <a:pt x="1871477" y="22719"/>
                  </a:cubicBezTo>
                  <a:lnTo>
                    <a:pt x="1871477" y="790081"/>
                  </a:lnTo>
                  <a:cubicBezTo>
                    <a:pt x="1871477" y="796106"/>
                    <a:pt x="1869084" y="801885"/>
                    <a:pt x="1864823" y="806146"/>
                  </a:cubicBezTo>
                  <a:cubicBezTo>
                    <a:pt x="1860563" y="810406"/>
                    <a:pt x="1854784" y="812800"/>
                    <a:pt x="1848758" y="812800"/>
                  </a:cubicBezTo>
                  <a:lnTo>
                    <a:pt x="22719" y="812800"/>
                  </a:lnTo>
                  <a:cubicBezTo>
                    <a:pt x="16694" y="812800"/>
                    <a:pt x="10915" y="810406"/>
                    <a:pt x="6654" y="806146"/>
                  </a:cubicBezTo>
                  <a:cubicBezTo>
                    <a:pt x="2394" y="801885"/>
                    <a:pt x="0" y="796106"/>
                    <a:pt x="0" y="790081"/>
                  </a:cubicBezTo>
                  <a:lnTo>
                    <a:pt x="0" y="22719"/>
                  </a:lnTo>
                  <a:cubicBezTo>
                    <a:pt x="0" y="16694"/>
                    <a:pt x="2394" y="10915"/>
                    <a:pt x="6654" y="6654"/>
                  </a:cubicBezTo>
                  <a:cubicBezTo>
                    <a:pt x="10915" y="2394"/>
                    <a:pt x="16694" y="0"/>
                    <a:pt x="22719" y="0"/>
                  </a:cubicBezTo>
                  <a:close/>
                </a:path>
              </a:pathLst>
            </a:custGeom>
            <a:blipFill>
              <a:blip r:embed="rId8"/>
              <a:stretch>
                <a:fillRect t="-2483" b="-2483"/>
              </a:stretch>
            </a:blipFill>
          </p:spPr>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3410268"/>
            <a:ext cx="18288000" cy="3512482"/>
            <a:chOff x="0" y="0"/>
            <a:chExt cx="24384000" cy="4683310"/>
          </a:xfrm>
        </p:grpSpPr>
        <p:sp>
          <p:nvSpPr>
            <p:cNvPr id="4" name="TextBox 4"/>
            <p:cNvSpPr txBox="1"/>
            <p:nvPr/>
          </p:nvSpPr>
          <p:spPr>
            <a:xfrm>
              <a:off x="0" y="-11"/>
              <a:ext cx="24384000" cy="34544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a:ea typeface="Muli"/>
                  <a:cs typeface="Muli"/>
                  <a:sym typeface="Muli"/>
                </a:rPr>
                <a:t>Các dạng kiểm thử hiệu năng trong Performance Testing</a:t>
              </a:r>
            </a:p>
          </p:txBody>
        </p:sp>
        <p:sp>
          <p:nvSpPr>
            <p:cNvPr id="5" name="TextBox 5"/>
            <p:cNvSpPr txBox="1"/>
            <p:nvPr/>
          </p:nvSpPr>
          <p:spPr>
            <a:xfrm>
              <a:off x="0" y="4045157"/>
              <a:ext cx="24384000" cy="638175"/>
            </a:xfrm>
            <a:prstGeom prst="rect">
              <a:avLst/>
            </a:prstGeom>
          </p:spPr>
          <p:txBody>
            <a:bodyPr lIns="0" tIns="0" rIns="0" bIns="0" rtlCol="0" anchor="t">
              <a:spAutoFit/>
            </a:bodyPr>
            <a:lstStyle/>
            <a:p>
              <a:pPr algn="ctr">
                <a:lnSpc>
                  <a:spcPts val="3900"/>
                </a:lnSpc>
              </a:pPr>
              <a:r>
                <a:rPr lang="en-US" sz="3000">
                  <a:solidFill>
                    <a:srgbClr val="000000"/>
                  </a:solidFill>
                  <a:latin typeface="Muli"/>
                  <a:ea typeface="Muli"/>
                  <a:cs typeface="Muli"/>
                  <a:sym typeface="Muli"/>
                </a:rPr>
                <a:t>Tổng quan kiểm thử hiệu năng</a:t>
              </a:r>
            </a:p>
          </p:txBody>
        </p:sp>
      </p:grpSp>
      <p:grpSp>
        <p:nvGrpSpPr>
          <p:cNvPr id="6" name="Group 6"/>
          <p:cNvGrpSpPr/>
          <p:nvPr/>
        </p:nvGrpSpPr>
        <p:grpSpPr>
          <a:xfrm>
            <a:off x="1028700" y="1127332"/>
            <a:ext cx="3516876" cy="431386"/>
            <a:chOff x="0" y="0"/>
            <a:chExt cx="4689168" cy="575182"/>
          </a:xfrm>
        </p:grpSpPr>
        <p:sp>
          <p:nvSpPr>
            <p:cNvPr id="7" name="Freeform 7"/>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46009">
            <a:off x="-3777897" y="-3377064"/>
            <a:ext cx="9979854" cy="7584689"/>
          </a:xfrm>
          <a:custGeom>
            <a:avLst/>
            <a:gdLst/>
            <a:ahLst/>
            <a:cxnLst/>
            <a:rect l="l" t="t" r="r" b="b"/>
            <a:pathLst>
              <a:path w="9979854" h="7584689">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AutoShape 3"/>
          <p:cNvSpPr/>
          <p:nvPr/>
        </p:nvSpPr>
        <p:spPr>
          <a:xfrm>
            <a:off x="8689802" y="0"/>
            <a:ext cx="9576318" cy="10287000"/>
          </a:xfrm>
          <a:prstGeom prst="rect">
            <a:avLst/>
          </a:prstGeom>
          <a:solidFill>
            <a:srgbClr val="F4F4F4"/>
          </a:solidFill>
        </p:spPr>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TextBox 7"/>
          <p:cNvSpPr txBox="1"/>
          <p:nvPr/>
        </p:nvSpPr>
        <p:spPr>
          <a:xfrm>
            <a:off x="1529758" y="2141204"/>
            <a:ext cx="6031636" cy="2085975"/>
          </a:xfrm>
          <a:prstGeom prst="rect">
            <a:avLst/>
          </a:prstGeom>
        </p:spPr>
        <p:txBody>
          <a:bodyPr lIns="0" tIns="0" rIns="0" bIns="0" rtlCol="0" anchor="t">
            <a:spAutoFit/>
          </a:bodyPr>
          <a:lstStyle/>
          <a:p>
            <a:pPr marL="0" lvl="0" indent="0" algn="ctr">
              <a:lnSpc>
                <a:spcPts val="8280"/>
              </a:lnSpc>
              <a:spcBef>
                <a:spcPct val="0"/>
              </a:spcBef>
            </a:pPr>
            <a:r>
              <a:rPr lang="en-US" sz="6900">
                <a:solidFill>
                  <a:srgbClr val="000000"/>
                </a:solidFill>
                <a:latin typeface="Muli"/>
                <a:ea typeface="Muli"/>
                <a:cs typeface="Muli"/>
                <a:sym typeface="Muli"/>
              </a:rPr>
              <a:t>Các dạng kiểm thử hiệu năng</a:t>
            </a:r>
          </a:p>
        </p:txBody>
      </p:sp>
      <p:sp>
        <p:nvSpPr>
          <p:cNvPr id="8" name="TextBox 8"/>
          <p:cNvSpPr txBox="1"/>
          <p:nvPr/>
        </p:nvSpPr>
        <p:spPr>
          <a:xfrm>
            <a:off x="9293290" y="4198604"/>
            <a:ext cx="8667923" cy="2679487"/>
          </a:xfrm>
          <a:prstGeom prst="rect">
            <a:avLst/>
          </a:prstGeom>
        </p:spPr>
        <p:txBody>
          <a:bodyPr lIns="0" tIns="0" rIns="0" bIns="0" rtlCol="0" anchor="t">
            <a:spAutoFit/>
          </a:bodyPr>
          <a:lstStyle/>
          <a:p>
            <a:pPr algn="l">
              <a:lnSpc>
                <a:spcPts val="3596"/>
              </a:lnSpc>
            </a:pPr>
            <a:r>
              <a:rPr lang="en-US" sz="2766">
                <a:solidFill>
                  <a:srgbClr val="000000"/>
                </a:solidFill>
                <a:latin typeface="Muli"/>
                <a:ea typeface="Muli"/>
                <a:cs typeface="Muli"/>
                <a:sym typeface="Muli"/>
              </a:rPr>
              <a:t>+ Load Testing</a:t>
            </a:r>
          </a:p>
          <a:p>
            <a:pPr algn="l">
              <a:lnSpc>
                <a:spcPts val="3596"/>
              </a:lnSpc>
            </a:pPr>
            <a:r>
              <a:rPr lang="en-US" sz="2766">
                <a:solidFill>
                  <a:srgbClr val="000000"/>
                </a:solidFill>
                <a:latin typeface="Muli"/>
                <a:ea typeface="Muli"/>
                <a:cs typeface="Muli"/>
                <a:sym typeface="Muli"/>
              </a:rPr>
              <a:t>+ Stress Testing</a:t>
            </a:r>
          </a:p>
          <a:p>
            <a:pPr algn="l">
              <a:lnSpc>
                <a:spcPts val="3596"/>
              </a:lnSpc>
            </a:pPr>
            <a:r>
              <a:rPr lang="en-US" sz="2766">
                <a:solidFill>
                  <a:srgbClr val="000000"/>
                </a:solidFill>
                <a:latin typeface="Muli"/>
                <a:ea typeface="Muli"/>
                <a:cs typeface="Muli"/>
                <a:sym typeface="Muli"/>
              </a:rPr>
              <a:t>+ Spike Testing  </a:t>
            </a:r>
          </a:p>
          <a:p>
            <a:pPr algn="l">
              <a:lnSpc>
                <a:spcPts val="3596"/>
              </a:lnSpc>
            </a:pPr>
            <a:r>
              <a:rPr lang="en-US" sz="2766">
                <a:solidFill>
                  <a:srgbClr val="000000"/>
                </a:solidFill>
                <a:latin typeface="Muli"/>
                <a:ea typeface="Muli"/>
                <a:cs typeface="Muli"/>
                <a:sym typeface="Muli"/>
              </a:rPr>
              <a:t>+ Capacity testing (Kiểm thử dung lượng)</a:t>
            </a:r>
          </a:p>
          <a:p>
            <a:pPr algn="l">
              <a:lnSpc>
                <a:spcPts val="3596"/>
              </a:lnSpc>
            </a:pPr>
            <a:r>
              <a:rPr lang="en-US" sz="2766">
                <a:solidFill>
                  <a:srgbClr val="000000"/>
                </a:solidFill>
                <a:latin typeface="Muli"/>
                <a:ea typeface="Muli"/>
                <a:cs typeface="Muli"/>
                <a:sym typeface="Muli"/>
              </a:rPr>
              <a:t>+ Volume testing (Kiểm thử khối lượng)</a:t>
            </a:r>
          </a:p>
          <a:p>
            <a:pPr algn="l">
              <a:lnSpc>
                <a:spcPts val="3596"/>
              </a:lnSpc>
              <a:spcBef>
                <a:spcPct val="0"/>
              </a:spcBef>
            </a:pPr>
            <a:r>
              <a:rPr lang="en-US" sz="2766">
                <a:solidFill>
                  <a:srgbClr val="000000"/>
                </a:solidFill>
                <a:latin typeface="Muli"/>
                <a:ea typeface="Muli"/>
                <a:cs typeface="Muli"/>
                <a:sym typeface="Muli"/>
              </a:rPr>
              <a:t>+ Endurance testing</a:t>
            </a:r>
          </a:p>
        </p:txBody>
      </p:sp>
      <p:sp>
        <p:nvSpPr>
          <p:cNvPr id="9" name="Freeform 9"/>
          <p:cNvSpPr/>
          <p:nvPr/>
        </p:nvSpPr>
        <p:spPr>
          <a:xfrm>
            <a:off x="9293290" y="2908313"/>
            <a:ext cx="1054890" cy="1054890"/>
          </a:xfrm>
          <a:custGeom>
            <a:avLst/>
            <a:gdLst/>
            <a:ahLst/>
            <a:cxnLst/>
            <a:rect l="l" t="t" r="r" b="b"/>
            <a:pathLst>
              <a:path w="1054890" h="1054890">
                <a:moveTo>
                  <a:pt x="0" y="0"/>
                </a:moveTo>
                <a:lnTo>
                  <a:pt x="1054889" y="0"/>
                </a:lnTo>
                <a:lnTo>
                  <a:pt x="1054889" y="1054890"/>
                </a:lnTo>
                <a:lnTo>
                  <a:pt x="0" y="1054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898320" y="4486275"/>
            <a:ext cx="6491361" cy="1323975"/>
          </a:xfrm>
          <a:prstGeom prst="rect">
            <a:avLst/>
          </a:prstGeom>
        </p:spPr>
        <p:txBody>
          <a:bodyPr lIns="0" tIns="0" rIns="0" bIns="0" rtlCol="0" anchor="t">
            <a:spAutoFit/>
          </a:bodyPr>
          <a:lstStyle/>
          <a:p>
            <a:pPr marL="0" lvl="0" indent="0" algn="l">
              <a:lnSpc>
                <a:spcPts val="10560"/>
              </a:lnSpc>
              <a:spcBef>
                <a:spcPct val="0"/>
              </a:spcBef>
            </a:pPr>
            <a:r>
              <a:rPr lang="en-US" sz="8800" b="1" spc="-290">
                <a:solidFill>
                  <a:srgbClr val="000000"/>
                </a:solidFill>
                <a:latin typeface="Muli Semi-Bold"/>
                <a:ea typeface="Muli Semi-Bold"/>
                <a:cs typeface="Muli Semi-Bold"/>
                <a:sym typeface="Muli Semi-Bold"/>
              </a:rPr>
              <a:t>Load Testing</a:t>
            </a:r>
          </a:p>
        </p:txBody>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77103" y="9266370"/>
            <a:ext cx="2682197"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Load Testing</a:t>
            </a:r>
          </a:p>
        </p:txBody>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TextBox 7"/>
          <p:cNvSpPr txBox="1"/>
          <p:nvPr/>
        </p:nvSpPr>
        <p:spPr>
          <a:xfrm>
            <a:off x="1046827" y="3632291"/>
            <a:ext cx="16212473" cy="1939644"/>
          </a:xfrm>
          <a:prstGeom prst="rect">
            <a:avLst/>
          </a:prstGeom>
        </p:spPr>
        <p:txBody>
          <a:bodyPr lIns="0" tIns="0" rIns="0" bIns="0" rtlCol="0" anchor="t">
            <a:spAutoFit/>
          </a:bodyPr>
          <a:lstStyle/>
          <a:p>
            <a:pPr algn="l">
              <a:lnSpc>
                <a:spcPts val="3833"/>
              </a:lnSpc>
              <a:spcBef>
                <a:spcPct val="0"/>
              </a:spcBef>
            </a:pPr>
            <a:r>
              <a:rPr lang="en-US" sz="3194">
                <a:solidFill>
                  <a:srgbClr val="000000"/>
                </a:solidFill>
                <a:latin typeface="Muli"/>
                <a:ea typeface="Muli"/>
                <a:cs typeface="Muli"/>
                <a:sym typeface="Muli"/>
              </a:rPr>
              <a:t>Load Testing là kỹ thuật kiểm thử hiệu suất, đánh giá khả năng xử lý của hệ thống khi nhiều người dùng truy cập cùng lúc. Nó giúp phát hiện điểm yếu, nghẽn và kiểm tra thời gian phản hồi, thường tích hợp với công cụ tự động hóa như Jenkins để kiểm tra liên tục.</a:t>
            </a:r>
          </a:p>
        </p:txBody>
      </p:sp>
      <p:sp>
        <p:nvSpPr>
          <p:cNvPr id="8" name="TextBox 8"/>
          <p:cNvSpPr txBox="1"/>
          <p:nvPr/>
        </p:nvSpPr>
        <p:spPr>
          <a:xfrm>
            <a:off x="1028700" y="2089876"/>
            <a:ext cx="7273290"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Load Testing là gì?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grpSp>
        <p:nvGrpSpPr>
          <p:cNvPr id="6" name="Group 6"/>
          <p:cNvGrpSpPr/>
          <p:nvPr/>
        </p:nvGrpSpPr>
        <p:grpSpPr>
          <a:xfrm>
            <a:off x="11948823" y="3697832"/>
            <a:ext cx="5310477" cy="4241480"/>
            <a:chOff x="0" y="0"/>
            <a:chExt cx="1103394" cy="881281"/>
          </a:xfrm>
        </p:grpSpPr>
        <p:sp>
          <p:nvSpPr>
            <p:cNvPr id="7" name="Freeform 7"/>
            <p:cNvSpPr/>
            <p:nvPr/>
          </p:nvSpPr>
          <p:spPr>
            <a:xfrm>
              <a:off x="0" y="0"/>
              <a:ext cx="1103394" cy="881281"/>
            </a:xfrm>
            <a:custGeom>
              <a:avLst/>
              <a:gdLst/>
              <a:ahLst/>
              <a:cxnLst/>
              <a:rect l="l" t="t" r="r" b="b"/>
              <a:pathLst>
                <a:path w="1103394" h="881281">
                  <a:moveTo>
                    <a:pt x="0" y="0"/>
                  </a:moveTo>
                  <a:lnTo>
                    <a:pt x="1103394" y="0"/>
                  </a:lnTo>
                  <a:lnTo>
                    <a:pt x="1103394" y="881281"/>
                  </a:lnTo>
                  <a:lnTo>
                    <a:pt x="0" y="881281"/>
                  </a:lnTo>
                  <a:close/>
                </a:path>
              </a:pathLst>
            </a:custGeom>
            <a:blipFill>
              <a:blip r:embed="rId6"/>
              <a:stretch>
                <a:fillRect l="-20838" r="-20838"/>
              </a:stretch>
            </a:blipFill>
          </p:spPr>
        </p:sp>
      </p:grpSp>
      <p:sp>
        <p:nvSpPr>
          <p:cNvPr id="8" name="TextBox 8"/>
          <p:cNvSpPr txBox="1"/>
          <p:nvPr/>
        </p:nvSpPr>
        <p:spPr>
          <a:xfrm>
            <a:off x="14577103" y="9266370"/>
            <a:ext cx="2682197"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Load Testing</a:t>
            </a:r>
          </a:p>
        </p:txBody>
      </p:sp>
      <p:sp>
        <p:nvSpPr>
          <p:cNvPr id="9" name="TextBox 9"/>
          <p:cNvSpPr txBox="1"/>
          <p:nvPr/>
        </p:nvSpPr>
        <p:spPr>
          <a:xfrm>
            <a:off x="1028700" y="3153724"/>
            <a:ext cx="10293430" cy="6660131"/>
          </a:xfrm>
          <a:prstGeom prst="rect">
            <a:avLst/>
          </a:prstGeom>
        </p:spPr>
        <p:txBody>
          <a:bodyPr lIns="0" tIns="0" rIns="0" bIns="0" rtlCol="0" anchor="t">
            <a:spAutoFit/>
          </a:bodyPr>
          <a:lstStyle/>
          <a:p>
            <a:pPr algn="l">
              <a:lnSpc>
                <a:spcPts val="4050"/>
              </a:lnSpc>
            </a:pPr>
            <a:r>
              <a:rPr lang="en-US" sz="3375" dirty="0">
                <a:solidFill>
                  <a:srgbClr val="000000"/>
                </a:solidFill>
                <a:latin typeface="Muli"/>
                <a:ea typeface="Muli"/>
                <a:cs typeface="Muli"/>
                <a:sym typeface="Muli"/>
              </a:rPr>
              <a:t>-</a:t>
            </a:r>
            <a:r>
              <a:rPr lang="en-US" sz="3375" dirty="0" err="1">
                <a:solidFill>
                  <a:srgbClr val="000000"/>
                </a:solidFill>
                <a:latin typeface="Muli"/>
                <a:ea typeface="Muli"/>
                <a:cs typeface="Muli"/>
                <a:sym typeface="Muli"/>
              </a:rPr>
              <a:t>Giả</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lập</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số</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lượng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người</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truy</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cập</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tăng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từ</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từ</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để</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kiểm</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tra</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xem</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hiệu</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năng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của</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phần</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mềm</a:t>
            </a:r>
            <a:r>
              <a:rPr lang="en-US" sz="3375" dirty="0">
                <a:solidFill>
                  <a:srgbClr val="000000"/>
                </a:solidFill>
                <a:latin typeface="Muli"/>
                <a:ea typeface="Muli"/>
                <a:cs typeface="Muli"/>
                <a:sym typeface="Muli"/>
              </a:rPr>
              <a:t> ở </a:t>
            </a:r>
            <a:r>
              <a:rPr lang="en-US" sz="3375" dirty="0" err="1">
                <a:solidFill>
                  <a:srgbClr val="000000"/>
                </a:solidFill>
                <a:latin typeface="Muli"/>
                <a:ea typeface="Muli"/>
                <a:cs typeface="Muli"/>
                <a:sym typeface="Muli"/>
              </a:rPr>
              <a:t>mức</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nào</a:t>
            </a:r>
            <a:r>
              <a:rPr lang="en-US" sz="3375" dirty="0">
                <a:solidFill>
                  <a:srgbClr val="000000"/>
                </a:solidFill>
                <a:latin typeface="Muli"/>
                <a:ea typeface="Muli"/>
                <a:cs typeface="Muli"/>
                <a:sym typeface="Muli"/>
              </a:rPr>
              <a:t>.</a:t>
            </a:r>
          </a:p>
          <a:p>
            <a:pPr algn="l">
              <a:lnSpc>
                <a:spcPts val="4050"/>
              </a:lnSpc>
            </a:pPr>
            <a:endParaRPr lang="en-US" sz="3375" dirty="0">
              <a:solidFill>
                <a:srgbClr val="000000"/>
              </a:solidFill>
              <a:latin typeface="Muli"/>
              <a:ea typeface="Muli"/>
              <a:cs typeface="Muli"/>
              <a:sym typeface="Muli"/>
            </a:endParaRPr>
          </a:p>
          <a:p>
            <a:pPr algn="l">
              <a:lnSpc>
                <a:spcPts val="4050"/>
              </a:lnSpc>
            </a:pPr>
            <a:r>
              <a:rPr lang="en-US" sz="3375" dirty="0">
                <a:solidFill>
                  <a:srgbClr val="000000"/>
                </a:solidFill>
                <a:latin typeface="Muli"/>
                <a:ea typeface="Muli"/>
                <a:cs typeface="Muli"/>
                <a:sym typeface="Muli"/>
              </a:rPr>
              <a:t>-</a:t>
            </a:r>
            <a:r>
              <a:rPr lang="en-US" sz="3375" dirty="0" err="1">
                <a:solidFill>
                  <a:srgbClr val="000000"/>
                </a:solidFill>
                <a:latin typeface="Muli"/>
                <a:ea typeface="Muli"/>
                <a:cs typeface="Muli"/>
                <a:sym typeface="Muli"/>
              </a:rPr>
              <a:t>Kiểm</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tra</a:t>
            </a:r>
            <a:r>
              <a:rPr lang="en-US" sz="3375" dirty="0">
                <a:solidFill>
                  <a:srgbClr val="000000"/>
                </a:solidFill>
                <a:latin typeface="Muli"/>
                <a:ea typeface="Muli"/>
                <a:cs typeface="Muli"/>
                <a:sym typeface="Muli"/>
              </a:rPr>
              <a:t> website </a:t>
            </a:r>
            <a:r>
              <a:rPr lang="en-US" sz="3375" dirty="0" err="1">
                <a:solidFill>
                  <a:srgbClr val="000000"/>
                </a:solidFill>
                <a:latin typeface="Muli"/>
                <a:ea typeface="Muli"/>
                <a:cs typeface="Muli"/>
                <a:sym typeface="Muli"/>
              </a:rPr>
              <a:t>bán</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vé</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sự</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kiện</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Công</a:t>
            </a:r>
            <a:r>
              <a:rPr lang="en-US" sz="3375" dirty="0">
                <a:solidFill>
                  <a:srgbClr val="000000"/>
                </a:solidFill>
                <a:latin typeface="Muli"/>
                <a:ea typeface="Muli"/>
                <a:cs typeface="Muli"/>
                <a:sym typeface="Muli"/>
              </a:rPr>
              <a:t> ty </a:t>
            </a:r>
            <a:r>
              <a:rPr lang="en-US" sz="3375" dirty="0" err="1">
                <a:solidFill>
                  <a:srgbClr val="000000"/>
                </a:solidFill>
                <a:latin typeface="Muli"/>
                <a:ea typeface="Muli"/>
                <a:cs typeface="Muli"/>
                <a:sym typeface="Muli"/>
              </a:rPr>
              <a:t>tổ</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chức</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sự</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kiện</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muốn</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kiểm</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tra</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khả</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năng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xử</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lý</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của</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trang</a:t>
            </a:r>
            <a:r>
              <a:rPr lang="en-US" sz="3375" dirty="0">
                <a:solidFill>
                  <a:srgbClr val="000000"/>
                </a:solidFill>
                <a:latin typeface="Muli"/>
                <a:ea typeface="Muli"/>
                <a:cs typeface="Muli"/>
                <a:sym typeface="Muli"/>
              </a:rPr>
              <a:t> web </a:t>
            </a:r>
            <a:r>
              <a:rPr lang="en-US" sz="3375" dirty="0" err="1">
                <a:solidFill>
                  <a:srgbClr val="000000"/>
                </a:solidFill>
                <a:latin typeface="Muli"/>
                <a:ea typeface="Muli"/>
                <a:cs typeface="Muli"/>
                <a:sym typeface="Muli"/>
              </a:rPr>
              <a:t>trước</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khi</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ra</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mắt</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sự</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kiện</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lớn</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Họ</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giả</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lập</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hàng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chục</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nghìn</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người</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truy</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cập</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mua</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vé</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đồng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thời</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trong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vài</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phút</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nhằm</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đánh</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giá</a:t>
            </a:r>
            <a:r>
              <a:rPr lang="en-US" sz="3375" dirty="0">
                <a:solidFill>
                  <a:srgbClr val="000000"/>
                </a:solidFill>
                <a:latin typeface="Muli"/>
                <a:ea typeface="Muli"/>
                <a:cs typeface="Muli"/>
                <a:sym typeface="Muli"/>
              </a:rPr>
              <a:t>:</a:t>
            </a:r>
          </a:p>
          <a:p>
            <a:pPr algn="l">
              <a:lnSpc>
                <a:spcPts val="4050"/>
              </a:lnSpc>
            </a:pPr>
            <a:endParaRPr lang="en-US" sz="3375" dirty="0">
              <a:solidFill>
                <a:srgbClr val="000000"/>
              </a:solidFill>
              <a:latin typeface="Muli"/>
              <a:ea typeface="Muli"/>
              <a:cs typeface="Muli"/>
              <a:sym typeface="Muli"/>
            </a:endParaRPr>
          </a:p>
          <a:p>
            <a:pPr algn="l">
              <a:lnSpc>
                <a:spcPts val="4050"/>
              </a:lnSpc>
            </a:pP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Hệ</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thống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có</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phản</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hồi</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nhanh</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và</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ổn</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định</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khi</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lượng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truy</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cập</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tăng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đột</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ngột</a:t>
            </a:r>
            <a:r>
              <a:rPr lang="en-US" sz="3375" dirty="0">
                <a:solidFill>
                  <a:srgbClr val="000000"/>
                </a:solidFill>
                <a:latin typeface="Muli"/>
                <a:ea typeface="Muli"/>
                <a:cs typeface="Muli"/>
                <a:sym typeface="Muli"/>
              </a:rPr>
              <a:t>.</a:t>
            </a:r>
          </a:p>
          <a:p>
            <a:pPr algn="l">
              <a:lnSpc>
                <a:spcPts val="4050"/>
              </a:lnSpc>
            </a:pP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Ngưỡng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giới</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hạn</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của</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hệ</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thống</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trước</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khi</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quá</a:t>
            </a:r>
            <a:r>
              <a:rPr lang="en-US" sz="3375" dirty="0">
                <a:solidFill>
                  <a:srgbClr val="000000"/>
                </a:solidFill>
                <a:latin typeface="Muli"/>
                <a:ea typeface="Muli"/>
                <a:cs typeface="Muli"/>
                <a:sym typeface="Muli"/>
              </a:rPr>
              <a:t> </a:t>
            </a:r>
            <a:r>
              <a:rPr lang="en-US" sz="3375" dirty="0" err="1">
                <a:solidFill>
                  <a:srgbClr val="000000"/>
                </a:solidFill>
                <a:latin typeface="Muli"/>
                <a:ea typeface="Muli"/>
                <a:cs typeface="Muli"/>
                <a:sym typeface="Muli"/>
              </a:rPr>
              <a:t>tải</a:t>
            </a:r>
            <a:r>
              <a:rPr lang="en-US" sz="3375" dirty="0">
                <a:solidFill>
                  <a:srgbClr val="000000"/>
                </a:solidFill>
                <a:latin typeface="Muli"/>
                <a:ea typeface="Muli"/>
                <a:cs typeface="Muli"/>
                <a:sym typeface="Muli"/>
              </a:rPr>
              <a:t>.</a:t>
            </a:r>
          </a:p>
          <a:p>
            <a:pPr algn="l">
              <a:lnSpc>
                <a:spcPts val="4050"/>
              </a:lnSpc>
              <a:spcBef>
                <a:spcPct val="0"/>
              </a:spcBef>
            </a:pPr>
            <a:endParaRPr lang="en-US" sz="3375" dirty="0">
              <a:solidFill>
                <a:srgbClr val="000000"/>
              </a:solidFill>
              <a:latin typeface="Muli"/>
              <a:ea typeface="Muli"/>
              <a:cs typeface="Muli"/>
              <a:sym typeface="Muli"/>
            </a:endParaRPr>
          </a:p>
        </p:txBody>
      </p:sp>
      <p:sp>
        <p:nvSpPr>
          <p:cNvPr id="10" name="TextBox 10"/>
          <p:cNvSpPr txBox="1"/>
          <p:nvPr/>
        </p:nvSpPr>
        <p:spPr>
          <a:xfrm>
            <a:off x="1028700" y="1849434"/>
            <a:ext cx="3162300" cy="862737"/>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DejaVu Serif Bold"/>
                <a:ea typeface="DejaVu Serif Bold"/>
                <a:cs typeface="DejaVu Serif Bold"/>
                <a:sym typeface="DejaVu Serif Bold"/>
              </a:rPr>
              <a:t>Ví</a:t>
            </a:r>
            <a:r>
              <a:rPr lang="en-US" sz="5199" b="1" dirty="0">
                <a:solidFill>
                  <a:srgbClr val="000000"/>
                </a:solidFill>
                <a:latin typeface="DejaVu Serif Bold"/>
                <a:ea typeface="DejaVu Serif Bold"/>
                <a:cs typeface="DejaVu Serif Bold"/>
                <a:sym typeface="DejaVu Serif Bold"/>
              </a:rPr>
              <a:t> </a:t>
            </a:r>
            <a:r>
              <a:rPr lang="en-US" sz="5199" b="1" dirty="0" err="1">
                <a:solidFill>
                  <a:srgbClr val="000000"/>
                </a:solidFill>
                <a:latin typeface="DejaVu Serif Bold"/>
                <a:ea typeface="DejaVu Serif Bold"/>
                <a:cs typeface="DejaVu Serif Bold"/>
                <a:sym typeface="DejaVu Serif Bold"/>
              </a:rPr>
              <a:t>dụ</a:t>
            </a:r>
            <a:r>
              <a:rPr lang="en-US" sz="5199" b="1" dirty="0">
                <a:solidFill>
                  <a:srgbClr val="000000"/>
                </a:solidFill>
                <a:latin typeface="DejaVu Serif Bold"/>
                <a:ea typeface="DejaVu Serif Bold"/>
                <a:cs typeface="DejaVu Serif Bold"/>
                <a:sym typeface="DejaVu Serif Bold"/>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77103" y="9266370"/>
            <a:ext cx="2682197"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Load Testing</a:t>
            </a:r>
          </a:p>
        </p:txBody>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TextBox 7"/>
          <p:cNvSpPr txBox="1"/>
          <p:nvPr/>
        </p:nvSpPr>
        <p:spPr>
          <a:xfrm>
            <a:off x="1028700" y="3030871"/>
            <a:ext cx="7846557" cy="2978482"/>
          </a:xfrm>
          <a:prstGeom prst="rect">
            <a:avLst/>
          </a:prstGeom>
        </p:spPr>
        <p:txBody>
          <a:bodyPr lIns="0" tIns="0" rIns="0" bIns="0" rtlCol="0" anchor="t">
            <a:spAutoFit/>
          </a:bodyPr>
          <a:lstStyle/>
          <a:p>
            <a:pPr algn="l">
              <a:lnSpc>
                <a:spcPts val="3374"/>
              </a:lnSpc>
            </a:pPr>
            <a:r>
              <a:rPr lang="en-US" sz="2812">
                <a:solidFill>
                  <a:srgbClr val="000000"/>
                </a:solidFill>
                <a:latin typeface="Muli"/>
                <a:ea typeface="Muli"/>
                <a:cs typeface="Muli"/>
                <a:sym typeface="Muli"/>
              </a:rPr>
              <a:t>-Đánh giá khả năng chịu tải.</a:t>
            </a:r>
          </a:p>
          <a:p>
            <a:pPr algn="l">
              <a:lnSpc>
                <a:spcPts val="3374"/>
              </a:lnSpc>
            </a:pPr>
            <a:endParaRPr lang="en-US" sz="2812">
              <a:solidFill>
                <a:srgbClr val="000000"/>
              </a:solidFill>
              <a:latin typeface="Muli"/>
              <a:ea typeface="Muli"/>
              <a:cs typeface="Muli"/>
              <a:sym typeface="Muli"/>
            </a:endParaRPr>
          </a:p>
          <a:p>
            <a:pPr algn="l">
              <a:lnSpc>
                <a:spcPts val="3374"/>
              </a:lnSpc>
            </a:pPr>
            <a:r>
              <a:rPr lang="en-US" sz="2812">
                <a:solidFill>
                  <a:srgbClr val="000000"/>
                </a:solidFill>
                <a:latin typeface="Muli"/>
                <a:ea typeface="Muli"/>
                <a:cs typeface="Muli"/>
                <a:sym typeface="Muli"/>
              </a:rPr>
              <a:t>-Phát hiện điểm nghẽn.</a:t>
            </a:r>
          </a:p>
          <a:p>
            <a:pPr algn="l">
              <a:lnSpc>
                <a:spcPts val="3374"/>
              </a:lnSpc>
            </a:pPr>
            <a:endParaRPr lang="en-US" sz="2812">
              <a:solidFill>
                <a:srgbClr val="000000"/>
              </a:solidFill>
              <a:latin typeface="Muli"/>
              <a:ea typeface="Muli"/>
              <a:cs typeface="Muli"/>
              <a:sym typeface="Muli"/>
            </a:endParaRPr>
          </a:p>
          <a:p>
            <a:pPr algn="l">
              <a:lnSpc>
                <a:spcPts val="3374"/>
              </a:lnSpc>
            </a:pPr>
            <a:r>
              <a:rPr lang="en-US" sz="2812">
                <a:solidFill>
                  <a:srgbClr val="000000"/>
                </a:solidFill>
                <a:latin typeface="Muli"/>
                <a:ea typeface="Muli"/>
                <a:cs typeface="Muli"/>
                <a:sym typeface="Muli"/>
              </a:rPr>
              <a:t>-Cải thiện trải nghiệm người dùng.</a:t>
            </a:r>
          </a:p>
          <a:p>
            <a:pPr algn="l">
              <a:lnSpc>
                <a:spcPts val="3374"/>
              </a:lnSpc>
            </a:pPr>
            <a:endParaRPr lang="en-US" sz="2812">
              <a:solidFill>
                <a:srgbClr val="000000"/>
              </a:solidFill>
              <a:latin typeface="Muli"/>
              <a:ea typeface="Muli"/>
              <a:cs typeface="Muli"/>
              <a:sym typeface="Muli"/>
            </a:endParaRPr>
          </a:p>
          <a:p>
            <a:pPr algn="l">
              <a:lnSpc>
                <a:spcPts val="3374"/>
              </a:lnSpc>
              <a:spcBef>
                <a:spcPct val="0"/>
              </a:spcBef>
            </a:pPr>
            <a:r>
              <a:rPr lang="en-US" sz="2812">
                <a:solidFill>
                  <a:srgbClr val="000000"/>
                </a:solidFill>
                <a:latin typeface="Muli"/>
                <a:ea typeface="Muli"/>
                <a:cs typeface="Muli"/>
                <a:sym typeface="Muli"/>
              </a:rPr>
              <a:t>-Giảm thiểu rủi ro.</a:t>
            </a:r>
          </a:p>
        </p:txBody>
      </p:sp>
      <p:sp>
        <p:nvSpPr>
          <p:cNvPr id="8" name="TextBox 8"/>
          <p:cNvSpPr txBox="1"/>
          <p:nvPr/>
        </p:nvSpPr>
        <p:spPr>
          <a:xfrm>
            <a:off x="1028700" y="1934987"/>
            <a:ext cx="14923488" cy="806608"/>
          </a:xfrm>
          <a:prstGeom prst="rect">
            <a:avLst/>
          </a:prstGeom>
        </p:spPr>
        <p:txBody>
          <a:bodyPr lIns="0" tIns="0" rIns="0" bIns="0" rtlCol="0" anchor="t">
            <a:spAutoFit/>
          </a:bodyPr>
          <a:lstStyle/>
          <a:p>
            <a:pPr algn="ctr">
              <a:lnSpc>
                <a:spcPts val="6466"/>
              </a:lnSpc>
            </a:pPr>
            <a:r>
              <a:rPr lang="en-US" sz="4618" b="1">
                <a:solidFill>
                  <a:srgbClr val="000000"/>
                </a:solidFill>
                <a:latin typeface="DejaVu Serif Bold"/>
                <a:ea typeface="DejaVu Serif Bold"/>
                <a:cs typeface="DejaVu Serif Bold"/>
                <a:sym typeface="DejaVu Serif Bold"/>
              </a:rPr>
              <a:t>Những lý do cho thấy </a:t>
            </a:r>
            <a:r>
              <a:rPr lang="en-US" sz="4618" b="1" i="1" u="sng">
                <a:solidFill>
                  <a:srgbClr val="F24300"/>
                </a:solidFill>
                <a:latin typeface="DejaVu Serif Bold Italics"/>
                <a:ea typeface="DejaVu Serif Bold Italics"/>
                <a:cs typeface="DejaVu Serif Bold Italics"/>
                <a:sym typeface="DejaVu Serif Bold Italics"/>
              </a:rPr>
              <a:t>Load test</a:t>
            </a:r>
            <a:r>
              <a:rPr lang="en-US" sz="4618" b="1">
                <a:solidFill>
                  <a:srgbClr val="000000"/>
                </a:solidFill>
                <a:latin typeface="DejaVu Serif Bold"/>
                <a:ea typeface="DejaVu Serif Bold"/>
                <a:cs typeface="DejaVu Serif Bold"/>
                <a:sym typeface="DejaVu Serif Bold"/>
              </a:rPr>
              <a:t> là quan trọng</a:t>
            </a:r>
          </a:p>
        </p:txBody>
      </p:sp>
      <p:sp>
        <p:nvSpPr>
          <p:cNvPr id="9" name="TextBox 9"/>
          <p:cNvSpPr txBox="1"/>
          <p:nvPr/>
        </p:nvSpPr>
        <p:spPr>
          <a:xfrm>
            <a:off x="772806" y="6962933"/>
            <a:ext cx="16075573" cy="828675"/>
          </a:xfrm>
          <a:prstGeom prst="rect">
            <a:avLst/>
          </a:prstGeom>
        </p:spPr>
        <p:txBody>
          <a:bodyPr lIns="0" tIns="0" rIns="0" bIns="0" rtlCol="0" anchor="t">
            <a:spAutoFit/>
          </a:bodyPr>
          <a:lstStyle/>
          <a:p>
            <a:pPr algn="l">
              <a:lnSpc>
                <a:spcPts val="3372"/>
              </a:lnSpc>
              <a:spcBef>
                <a:spcPct val="0"/>
              </a:spcBef>
            </a:pPr>
            <a:r>
              <a:rPr lang="en-US" sz="2810" b="1">
                <a:solidFill>
                  <a:srgbClr val="000000"/>
                </a:solidFill>
                <a:latin typeface="Muli Bold"/>
                <a:ea typeface="Muli Bold"/>
                <a:cs typeface="Muli Bold"/>
                <a:sym typeface="Muli Bold"/>
              </a:rPr>
              <a:t>*Load testing là cần thiết để đảm bảo hiệu suất, trải nghiệm người dùng, và giảm thiểu rủi ro trong quy trình phát triển phần mềm.</a:t>
            </a:r>
          </a:p>
        </p:txBody>
      </p:sp>
      <p:sp>
        <p:nvSpPr>
          <p:cNvPr id="10" name="TextBox 10"/>
          <p:cNvSpPr txBox="1"/>
          <p:nvPr/>
        </p:nvSpPr>
        <p:spPr>
          <a:xfrm>
            <a:off x="9412743" y="2936164"/>
            <a:ext cx="7846557" cy="3405340"/>
          </a:xfrm>
          <a:prstGeom prst="rect">
            <a:avLst/>
          </a:prstGeom>
        </p:spPr>
        <p:txBody>
          <a:bodyPr lIns="0" tIns="0" rIns="0" bIns="0" rtlCol="0" anchor="t">
            <a:spAutoFit/>
          </a:bodyPr>
          <a:lstStyle/>
          <a:p>
            <a:pPr algn="l">
              <a:lnSpc>
                <a:spcPts val="3374"/>
              </a:lnSpc>
            </a:pPr>
            <a:r>
              <a:rPr lang="en-US" sz="2812">
                <a:solidFill>
                  <a:srgbClr val="000000"/>
                </a:solidFill>
                <a:latin typeface="Muli"/>
                <a:ea typeface="Muli"/>
                <a:cs typeface="Muli"/>
                <a:sym typeface="Muli"/>
              </a:rPr>
              <a:t>-Tối ưu hóa tài nguyên.</a:t>
            </a:r>
          </a:p>
          <a:p>
            <a:pPr algn="l">
              <a:lnSpc>
                <a:spcPts val="3374"/>
              </a:lnSpc>
            </a:pPr>
            <a:endParaRPr lang="en-US" sz="2812">
              <a:solidFill>
                <a:srgbClr val="000000"/>
              </a:solidFill>
              <a:latin typeface="Muli"/>
              <a:ea typeface="Muli"/>
              <a:cs typeface="Muli"/>
              <a:sym typeface="Muli"/>
            </a:endParaRPr>
          </a:p>
          <a:p>
            <a:pPr algn="l">
              <a:lnSpc>
                <a:spcPts val="3374"/>
              </a:lnSpc>
            </a:pPr>
            <a:r>
              <a:rPr lang="en-US" sz="2812">
                <a:solidFill>
                  <a:srgbClr val="000000"/>
                </a:solidFill>
                <a:latin typeface="Muli"/>
                <a:ea typeface="Muli"/>
                <a:cs typeface="Muli"/>
                <a:sym typeface="Muli"/>
              </a:rPr>
              <a:t>-Xác định yêu cầu tài nguyên.</a:t>
            </a:r>
          </a:p>
          <a:p>
            <a:pPr algn="l">
              <a:lnSpc>
                <a:spcPts val="3374"/>
              </a:lnSpc>
            </a:pPr>
            <a:endParaRPr lang="en-US" sz="2812">
              <a:solidFill>
                <a:srgbClr val="000000"/>
              </a:solidFill>
              <a:latin typeface="Muli"/>
              <a:ea typeface="Muli"/>
              <a:cs typeface="Muli"/>
              <a:sym typeface="Muli"/>
            </a:endParaRPr>
          </a:p>
          <a:p>
            <a:pPr algn="l">
              <a:lnSpc>
                <a:spcPts val="3374"/>
              </a:lnSpc>
            </a:pPr>
            <a:r>
              <a:rPr lang="en-US" sz="2812">
                <a:solidFill>
                  <a:srgbClr val="000000"/>
                </a:solidFill>
                <a:latin typeface="Muli"/>
                <a:ea typeface="Muli"/>
                <a:cs typeface="Muli"/>
                <a:sym typeface="Muli"/>
              </a:rPr>
              <a:t>-Cung cấp thông tin cho quyết định kinh doanh.</a:t>
            </a:r>
          </a:p>
          <a:p>
            <a:pPr algn="l">
              <a:lnSpc>
                <a:spcPts val="3374"/>
              </a:lnSpc>
            </a:pPr>
            <a:endParaRPr lang="en-US" sz="2812">
              <a:solidFill>
                <a:srgbClr val="000000"/>
              </a:solidFill>
              <a:latin typeface="Muli"/>
              <a:ea typeface="Muli"/>
              <a:cs typeface="Muli"/>
              <a:sym typeface="Muli"/>
            </a:endParaRPr>
          </a:p>
          <a:p>
            <a:pPr algn="l">
              <a:lnSpc>
                <a:spcPts val="3374"/>
              </a:lnSpc>
            </a:pPr>
            <a:r>
              <a:rPr lang="en-US" sz="2812">
                <a:solidFill>
                  <a:srgbClr val="000000"/>
                </a:solidFill>
                <a:latin typeface="Muli"/>
                <a:ea typeface="Muli"/>
                <a:cs typeface="Muli"/>
                <a:sym typeface="Muli"/>
              </a:rPr>
              <a:t>-Đảm bảo tính nhất quán.</a:t>
            </a:r>
          </a:p>
          <a:p>
            <a:pPr algn="l">
              <a:lnSpc>
                <a:spcPts val="3374"/>
              </a:lnSpc>
              <a:spcBef>
                <a:spcPct val="0"/>
              </a:spcBef>
            </a:pPr>
            <a:endParaRPr lang="en-US" sz="2812">
              <a:solidFill>
                <a:srgbClr val="000000"/>
              </a:solidFill>
              <a:latin typeface="Muli"/>
              <a:ea typeface="Muli"/>
              <a:cs typeface="Muli"/>
              <a:sym typeface="Mul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0" y="10104444"/>
            <a:ext cx="18288000" cy="182556"/>
          </a:xfrm>
          <a:prstGeom prst="rect">
            <a:avLst/>
          </a:prstGeom>
          <a:solidFill>
            <a:srgbClr val="F24300"/>
          </a:solidFill>
        </p:spPr>
      </p:sp>
      <p:sp>
        <p:nvSpPr>
          <p:cNvPr id="3" name="TextBox 3"/>
          <p:cNvSpPr txBox="1"/>
          <p:nvPr/>
        </p:nvSpPr>
        <p:spPr>
          <a:xfrm>
            <a:off x="1028700" y="3742309"/>
            <a:ext cx="5446590" cy="396875"/>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Muli"/>
                <a:ea typeface="Muli"/>
                <a:cs typeface="Muli"/>
                <a:sym typeface="Muli"/>
              </a:rPr>
              <a:t>0306221300</a:t>
            </a:r>
          </a:p>
        </p:txBody>
      </p:sp>
      <p:sp>
        <p:nvSpPr>
          <p:cNvPr id="4" name="TextBox 4"/>
          <p:cNvSpPr txBox="1"/>
          <p:nvPr/>
        </p:nvSpPr>
        <p:spPr>
          <a:xfrm>
            <a:off x="1028700" y="4501657"/>
            <a:ext cx="5446590" cy="396875"/>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Muli"/>
                <a:ea typeface="Muli"/>
                <a:cs typeface="Muli"/>
                <a:sym typeface="Muli"/>
              </a:rPr>
              <a:t>0306221264</a:t>
            </a:r>
          </a:p>
        </p:txBody>
      </p:sp>
      <p:sp>
        <p:nvSpPr>
          <p:cNvPr id="5" name="TextBox 5"/>
          <p:cNvSpPr txBox="1"/>
          <p:nvPr/>
        </p:nvSpPr>
        <p:spPr>
          <a:xfrm>
            <a:off x="1028700" y="5261005"/>
            <a:ext cx="5446590" cy="396875"/>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Muli"/>
                <a:ea typeface="Muli"/>
                <a:cs typeface="Muli"/>
                <a:sym typeface="Muli"/>
              </a:rPr>
              <a:t>0306221270</a:t>
            </a:r>
          </a:p>
        </p:txBody>
      </p:sp>
      <p:sp>
        <p:nvSpPr>
          <p:cNvPr id="6" name="TextBox 6"/>
          <p:cNvSpPr txBox="1"/>
          <p:nvPr/>
        </p:nvSpPr>
        <p:spPr>
          <a:xfrm>
            <a:off x="1028700" y="6020353"/>
            <a:ext cx="5446590" cy="396875"/>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Muli"/>
                <a:ea typeface="Muli"/>
                <a:cs typeface="Muli"/>
                <a:sym typeface="Muli"/>
              </a:rPr>
              <a:t>0306221271</a:t>
            </a:r>
          </a:p>
        </p:txBody>
      </p:sp>
      <p:sp>
        <p:nvSpPr>
          <p:cNvPr id="7" name="TextBox 7"/>
          <p:cNvSpPr txBox="1"/>
          <p:nvPr/>
        </p:nvSpPr>
        <p:spPr>
          <a:xfrm>
            <a:off x="1028700" y="6779701"/>
            <a:ext cx="5446590" cy="396875"/>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Muli"/>
                <a:ea typeface="Muli"/>
                <a:cs typeface="Muli"/>
                <a:sym typeface="Muli"/>
              </a:rPr>
              <a:t>0306221256</a:t>
            </a:r>
          </a:p>
        </p:txBody>
      </p:sp>
      <p:sp>
        <p:nvSpPr>
          <p:cNvPr id="8" name="TextBox 8"/>
          <p:cNvSpPr txBox="1"/>
          <p:nvPr/>
        </p:nvSpPr>
        <p:spPr>
          <a:xfrm>
            <a:off x="7304810" y="6020353"/>
            <a:ext cx="5446590" cy="396875"/>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Muli"/>
                <a:ea typeface="Muli"/>
                <a:cs typeface="Muli"/>
                <a:sym typeface="Muli"/>
              </a:rPr>
              <a:t>Trương Thành Tài</a:t>
            </a:r>
          </a:p>
        </p:txBody>
      </p:sp>
      <p:sp>
        <p:nvSpPr>
          <p:cNvPr id="9" name="TextBox 9"/>
          <p:cNvSpPr txBox="1"/>
          <p:nvPr/>
        </p:nvSpPr>
        <p:spPr>
          <a:xfrm>
            <a:off x="7304810" y="3742309"/>
            <a:ext cx="5446590" cy="396875"/>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Muli"/>
                <a:ea typeface="Muli"/>
                <a:cs typeface="Muli"/>
                <a:sym typeface="Muli"/>
              </a:rPr>
              <a:t>Lê Thị Hồng Yến ( Nhóm Trưởng)</a:t>
            </a:r>
          </a:p>
        </p:txBody>
      </p:sp>
      <p:sp>
        <p:nvSpPr>
          <p:cNvPr id="10" name="TextBox 10"/>
          <p:cNvSpPr txBox="1"/>
          <p:nvPr/>
        </p:nvSpPr>
        <p:spPr>
          <a:xfrm>
            <a:off x="7304810" y="5261005"/>
            <a:ext cx="6589590" cy="396875"/>
          </a:xfrm>
          <a:prstGeom prst="rect">
            <a:avLst/>
          </a:prstGeom>
        </p:spPr>
        <p:txBody>
          <a:bodyPr lIns="0" tIns="0" rIns="0" bIns="0" rtlCol="0" anchor="t">
            <a:spAutoFit/>
          </a:bodyPr>
          <a:lstStyle/>
          <a:p>
            <a:pPr marL="539749" lvl="1" indent="-269875" algn="l">
              <a:lnSpc>
                <a:spcPts val="3249"/>
              </a:lnSpc>
              <a:buFont typeface="Arial"/>
              <a:buChar char="•"/>
            </a:pPr>
            <a:r>
              <a:rPr lang="en-US" sz="2499">
                <a:solidFill>
                  <a:srgbClr val="000000"/>
                </a:solidFill>
                <a:latin typeface="Muli"/>
                <a:ea typeface="Muli"/>
                <a:cs typeface="Muli"/>
                <a:sym typeface="Muli"/>
              </a:rPr>
              <a:t>Nguyễn Chí Tài</a:t>
            </a:r>
          </a:p>
        </p:txBody>
      </p:sp>
      <p:sp>
        <p:nvSpPr>
          <p:cNvPr id="11" name="TextBox 11"/>
          <p:cNvSpPr txBox="1"/>
          <p:nvPr/>
        </p:nvSpPr>
        <p:spPr>
          <a:xfrm>
            <a:off x="7304810" y="4501657"/>
            <a:ext cx="5446590" cy="396875"/>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Muli"/>
                <a:ea typeface="Muli"/>
                <a:cs typeface="Muli"/>
                <a:sym typeface="Muli"/>
              </a:rPr>
              <a:t>Nguyễn Mai Xuân Phú</a:t>
            </a:r>
          </a:p>
        </p:txBody>
      </p:sp>
      <p:sp>
        <p:nvSpPr>
          <p:cNvPr id="12" name="TextBox 12"/>
          <p:cNvSpPr txBox="1"/>
          <p:nvPr/>
        </p:nvSpPr>
        <p:spPr>
          <a:xfrm>
            <a:off x="7304810" y="6779701"/>
            <a:ext cx="5446590" cy="396875"/>
          </a:xfrm>
          <a:prstGeom prst="rect">
            <a:avLst/>
          </a:prstGeom>
        </p:spPr>
        <p:txBody>
          <a:bodyPr lIns="0" tIns="0" rIns="0" bIns="0" rtlCol="0" anchor="t">
            <a:spAutoFit/>
          </a:bodyPr>
          <a:lstStyle/>
          <a:p>
            <a:pPr marL="539751" lvl="1" indent="-269876" algn="l">
              <a:lnSpc>
                <a:spcPts val="3250"/>
              </a:lnSpc>
              <a:buFont typeface="Arial"/>
              <a:buChar char="•"/>
            </a:pPr>
            <a:r>
              <a:rPr lang="en-US" sz="2500">
                <a:solidFill>
                  <a:srgbClr val="000000"/>
                </a:solidFill>
                <a:latin typeface="Muli"/>
                <a:ea typeface="Muli"/>
                <a:cs typeface="Muli"/>
                <a:sym typeface="Muli"/>
              </a:rPr>
              <a:t>Nguyễn Lưu Nguyên</a:t>
            </a:r>
          </a:p>
        </p:txBody>
      </p:sp>
      <p:sp>
        <p:nvSpPr>
          <p:cNvPr id="13" name="TextBox 13"/>
          <p:cNvSpPr txBox="1"/>
          <p:nvPr/>
        </p:nvSpPr>
        <p:spPr>
          <a:xfrm>
            <a:off x="10397597" y="1000084"/>
            <a:ext cx="6861703" cy="857250"/>
          </a:xfrm>
          <a:prstGeom prst="rect">
            <a:avLst/>
          </a:prstGeom>
        </p:spPr>
        <p:txBody>
          <a:bodyPr lIns="0" tIns="0" rIns="0" bIns="0" rtlCol="0" anchor="t">
            <a:spAutoFit/>
          </a:bodyPr>
          <a:lstStyle/>
          <a:p>
            <a:pPr marL="0" lvl="0" indent="0" algn="r">
              <a:lnSpc>
                <a:spcPts val="6720"/>
              </a:lnSpc>
              <a:spcBef>
                <a:spcPct val="0"/>
              </a:spcBef>
            </a:pPr>
            <a:r>
              <a:rPr lang="en-US" sz="5600" b="1" spc="-84">
                <a:solidFill>
                  <a:srgbClr val="000000"/>
                </a:solidFill>
                <a:latin typeface="Muli Bold"/>
                <a:ea typeface="Muli Bold"/>
                <a:cs typeface="Muli Bold"/>
                <a:sym typeface="Muli Bold"/>
              </a:rPr>
              <a:t>Giới thiệu thành viên</a:t>
            </a:r>
          </a:p>
        </p:txBody>
      </p:sp>
      <p:grpSp>
        <p:nvGrpSpPr>
          <p:cNvPr id="14" name="Group 14"/>
          <p:cNvGrpSpPr/>
          <p:nvPr/>
        </p:nvGrpSpPr>
        <p:grpSpPr>
          <a:xfrm>
            <a:off x="1028700" y="1127332"/>
            <a:ext cx="3516876" cy="431386"/>
            <a:chOff x="0" y="0"/>
            <a:chExt cx="4689168" cy="575182"/>
          </a:xfrm>
        </p:grpSpPr>
        <p:sp>
          <p:nvSpPr>
            <p:cNvPr id="15" name="Freeform 1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9399320" y="3846754"/>
            <a:ext cx="8622562" cy="4007940"/>
          </a:xfrm>
          <a:custGeom>
            <a:avLst/>
            <a:gdLst/>
            <a:ahLst/>
            <a:cxnLst/>
            <a:rect l="l" t="t" r="r" b="b"/>
            <a:pathLst>
              <a:path w="8622562" h="4007940">
                <a:moveTo>
                  <a:pt x="0" y="0"/>
                </a:moveTo>
                <a:lnTo>
                  <a:pt x="8622562" y="0"/>
                </a:lnTo>
                <a:lnTo>
                  <a:pt x="8622562" y="4007940"/>
                </a:lnTo>
                <a:lnTo>
                  <a:pt x="0" y="4007940"/>
                </a:lnTo>
                <a:lnTo>
                  <a:pt x="0" y="0"/>
                </a:lnTo>
                <a:close/>
              </a:path>
            </a:pathLst>
          </a:custGeom>
          <a:blipFill>
            <a:blip r:embed="rId6"/>
            <a:stretch>
              <a:fillRect l="-115" r="-115"/>
            </a:stretch>
          </a:blipFill>
        </p:spPr>
      </p:sp>
      <p:sp>
        <p:nvSpPr>
          <p:cNvPr id="7" name="TextBox 7"/>
          <p:cNvSpPr txBox="1"/>
          <p:nvPr/>
        </p:nvSpPr>
        <p:spPr>
          <a:xfrm>
            <a:off x="14577103" y="9266370"/>
            <a:ext cx="2682197"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Load Testing</a:t>
            </a:r>
          </a:p>
        </p:txBody>
      </p:sp>
      <p:sp>
        <p:nvSpPr>
          <p:cNvPr id="8" name="TextBox 8"/>
          <p:cNvSpPr txBox="1"/>
          <p:nvPr/>
        </p:nvSpPr>
        <p:spPr>
          <a:xfrm>
            <a:off x="579604" y="3560552"/>
            <a:ext cx="9085085" cy="4898268"/>
          </a:xfrm>
          <a:prstGeom prst="rect">
            <a:avLst/>
          </a:prstGeom>
        </p:spPr>
        <p:txBody>
          <a:bodyPr lIns="0" tIns="0" rIns="0" bIns="0" rtlCol="0" anchor="t">
            <a:spAutoFit/>
          </a:bodyPr>
          <a:lstStyle/>
          <a:p>
            <a:pPr algn="l">
              <a:lnSpc>
                <a:spcPts val="3227"/>
              </a:lnSpc>
            </a:pPr>
            <a:r>
              <a:rPr lang="en-US" sz="2689">
                <a:solidFill>
                  <a:srgbClr val="000000"/>
                </a:solidFill>
                <a:latin typeface="Muli"/>
                <a:ea typeface="Muli"/>
                <a:cs typeface="Muli"/>
                <a:sym typeface="Muli"/>
              </a:rPr>
              <a:t>- Xác định khả năng xử lý tải cao của hệ thống.</a:t>
            </a:r>
          </a:p>
          <a:p>
            <a:pPr algn="l">
              <a:lnSpc>
                <a:spcPts val="3227"/>
              </a:lnSpc>
            </a:pPr>
            <a:endParaRPr lang="en-US" sz="2689">
              <a:solidFill>
                <a:srgbClr val="000000"/>
              </a:solidFill>
              <a:latin typeface="Muli"/>
              <a:ea typeface="Muli"/>
              <a:cs typeface="Muli"/>
              <a:sym typeface="Muli"/>
            </a:endParaRPr>
          </a:p>
          <a:p>
            <a:pPr algn="l">
              <a:lnSpc>
                <a:spcPts val="3227"/>
              </a:lnSpc>
            </a:pPr>
            <a:r>
              <a:rPr lang="en-US" sz="2689">
                <a:solidFill>
                  <a:srgbClr val="000000"/>
                </a:solidFill>
                <a:latin typeface="Muli"/>
                <a:ea typeface="Muli"/>
                <a:cs typeface="Muli"/>
                <a:sym typeface="Muli"/>
              </a:rPr>
              <a:t>- Phát hiện các điểm yếu và điểm nghẽn ảnh hưởng đến hiệu suất.</a:t>
            </a:r>
          </a:p>
          <a:p>
            <a:pPr algn="l">
              <a:lnSpc>
                <a:spcPts val="3227"/>
              </a:lnSpc>
            </a:pPr>
            <a:endParaRPr lang="en-US" sz="2689">
              <a:solidFill>
                <a:srgbClr val="000000"/>
              </a:solidFill>
              <a:latin typeface="Muli"/>
              <a:ea typeface="Muli"/>
              <a:cs typeface="Muli"/>
              <a:sym typeface="Muli"/>
            </a:endParaRPr>
          </a:p>
          <a:p>
            <a:pPr algn="l">
              <a:lnSpc>
                <a:spcPts val="3227"/>
              </a:lnSpc>
            </a:pPr>
            <a:r>
              <a:rPr lang="en-US" sz="2689">
                <a:solidFill>
                  <a:srgbClr val="000000"/>
                </a:solidFill>
                <a:latin typeface="Muli"/>
                <a:ea typeface="Muli"/>
                <a:cs typeface="Muli"/>
                <a:sym typeface="Muli"/>
              </a:rPr>
              <a:t>- Đảm bảo hệ thống ổn định và đáp ứng nhu cầu người dùng.</a:t>
            </a:r>
          </a:p>
          <a:p>
            <a:pPr algn="l">
              <a:lnSpc>
                <a:spcPts val="3227"/>
              </a:lnSpc>
            </a:pPr>
            <a:endParaRPr lang="en-US" sz="2689">
              <a:solidFill>
                <a:srgbClr val="000000"/>
              </a:solidFill>
              <a:latin typeface="Muli"/>
              <a:ea typeface="Muli"/>
              <a:cs typeface="Muli"/>
              <a:sym typeface="Muli"/>
            </a:endParaRPr>
          </a:p>
          <a:p>
            <a:pPr algn="l">
              <a:lnSpc>
                <a:spcPts val="3227"/>
              </a:lnSpc>
            </a:pPr>
            <a:r>
              <a:rPr lang="en-US" sz="2689">
                <a:solidFill>
                  <a:srgbClr val="000000"/>
                </a:solidFill>
                <a:latin typeface="Muli"/>
                <a:ea typeface="Muli"/>
                <a:cs typeface="Muli"/>
                <a:sym typeface="Muli"/>
              </a:rPr>
              <a:t>- Nâng cao hiệu suất và khả năng mở rộng của hệ thống.</a:t>
            </a:r>
          </a:p>
          <a:p>
            <a:pPr algn="l">
              <a:lnSpc>
                <a:spcPts val="3227"/>
              </a:lnSpc>
            </a:pPr>
            <a:endParaRPr lang="en-US" sz="2689">
              <a:solidFill>
                <a:srgbClr val="000000"/>
              </a:solidFill>
              <a:latin typeface="Muli"/>
              <a:ea typeface="Muli"/>
              <a:cs typeface="Muli"/>
              <a:sym typeface="Muli"/>
            </a:endParaRPr>
          </a:p>
          <a:p>
            <a:pPr algn="l">
              <a:lnSpc>
                <a:spcPts val="3227"/>
              </a:lnSpc>
              <a:spcBef>
                <a:spcPct val="0"/>
              </a:spcBef>
            </a:pPr>
            <a:r>
              <a:rPr lang="en-US" sz="2689">
                <a:solidFill>
                  <a:srgbClr val="000000"/>
                </a:solidFill>
                <a:latin typeface="Muli"/>
                <a:ea typeface="Muli"/>
                <a:cs typeface="Muli"/>
                <a:sym typeface="Muli"/>
              </a:rPr>
              <a:t>- Cải thiện trải nghiệm người dùng và sự hài lòng của khách hàng.</a:t>
            </a:r>
          </a:p>
        </p:txBody>
      </p:sp>
      <p:sp>
        <p:nvSpPr>
          <p:cNvPr id="9" name="TextBox 9"/>
          <p:cNvSpPr txBox="1"/>
          <p:nvPr/>
        </p:nvSpPr>
        <p:spPr>
          <a:xfrm>
            <a:off x="579604" y="2056237"/>
            <a:ext cx="3769401"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Mục đích:</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77103" y="9266370"/>
            <a:ext cx="2682197"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Load Testing</a:t>
            </a:r>
          </a:p>
        </p:txBody>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TextBox 7"/>
          <p:cNvSpPr txBox="1"/>
          <p:nvPr/>
        </p:nvSpPr>
        <p:spPr>
          <a:xfrm>
            <a:off x="599151" y="3560552"/>
            <a:ext cx="7386698" cy="4610860"/>
          </a:xfrm>
          <a:prstGeom prst="rect">
            <a:avLst/>
          </a:prstGeom>
        </p:spPr>
        <p:txBody>
          <a:bodyPr lIns="0" tIns="0" rIns="0" bIns="0" rtlCol="0" anchor="t">
            <a:spAutoFit/>
          </a:bodyPr>
          <a:lstStyle/>
          <a:p>
            <a:pPr algn="l">
              <a:lnSpc>
                <a:spcPts val="4050"/>
              </a:lnSpc>
            </a:pPr>
            <a:r>
              <a:rPr lang="en-US" sz="3375">
                <a:solidFill>
                  <a:srgbClr val="000000"/>
                </a:solidFill>
                <a:latin typeface="Muli"/>
                <a:ea typeface="Muli"/>
                <a:cs typeface="Muli"/>
                <a:sym typeface="Muli"/>
              </a:rPr>
              <a:t>Tóm tắt cách thực hiện Load Testing:</a:t>
            </a:r>
          </a:p>
          <a:p>
            <a:pPr algn="l">
              <a:lnSpc>
                <a:spcPts val="4050"/>
              </a:lnSpc>
            </a:pPr>
            <a:r>
              <a:rPr lang="en-US" sz="3375">
                <a:solidFill>
                  <a:srgbClr val="000000"/>
                </a:solidFill>
                <a:latin typeface="Muli"/>
                <a:ea typeface="Muli"/>
                <a:cs typeface="Muli"/>
                <a:sym typeface="Muli"/>
              </a:rPr>
              <a:t>1. Xác định mục tiêu kiểm thử.</a:t>
            </a:r>
          </a:p>
          <a:p>
            <a:pPr algn="l">
              <a:lnSpc>
                <a:spcPts val="4050"/>
              </a:lnSpc>
            </a:pPr>
            <a:r>
              <a:rPr lang="en-US" sz="3375">
                <a:solidFill>
                  <a:srgbClr val="000000"/>
                </a:solidFill>
                <a:latin typeface="Muli"/>
                <a:ea typeface="Muli"/>
                <a:cs typeface="Muli"/>
                <a:sym typeface="Muli"/>
              </a:rPr>
              <a:t>2. Xây dựng kịch bản.</a:t>
            </a:r>
          </a:p>
          <a:p>
            <a:pPr algn="l">
              <a:lnSpc>
                <a:spcPts val="4050"/>
              </a:lnSpc>
            </a:pPr>
            <a:r>
              <a:rPr lang="en-US" sz="3375">
                <a:solidFill>
                  <a:srgbClr val="000000"/>
                </a:solidFill>
                <a:latin typeface="Muli"/>
                <a:ea typeface="Muli"/>
                <a:cs typeface="Muli"/>
                <a:sym typeface="Muli"/>
              </a:rPr>
              <a:t>3. Chọn công cụ.</a:t>
            </a:r>
          </a:p>
          <a:p>
            <a:pPr algn="l">
              <a:lnSpc>
                <a:spcPts val="4050"/>
              </a:lnSpc>
            </a:pPr>
            <a:r>
              <a:rPr lang="en-US" sz="3375">
                <a:solidFill>
                  <a:srgbClr val="000000"/>
                </a:solidFill>
                <a:latin typeface="Muli"/>
                <a:ea typeface="Muli"/>
                <a:cs typeface="Muli"/>
                <a:sym typeface="Muli"/>
              </a:rPr>
              <a:t>4. Thiết lập môi trường.</a:t>
            </a:r>
          </a:p>
          <a:p>
            <a:pPr algn="l">
              <a:lnSpc>
                <a:spcPts val="4050"/>
              </a:lnSpc>
            </a:pPr>
            <a:r>
              <a:rPr lang="en-US" sz="3375">
                <a:solidFill>
                  <a:srgbClr val="000000"/>
                </a:solidFill>
                <a:latin typeface="Muli"/>
                <a:ea typeface="Muli"/>
                <a:cs typeface="Muli"/>
                <a:sym typeface="Muli"/>
              </a:rPr>
              <a:t>5. Thực hiện kiểm thử.</a:t>
            </a:r>
          </a:p>
          <a:p>
            <a:pPr algn="l">
              <a:lnSpc>
                <a:spcPts val="4050"/>
              </a:lnSpc>
            </a:pPr>
            <a:r>
              <a:rPr lang="en-US" sz="3375">
                <a:solidFill>
                  <a:srgbClr val="000000"/>
                </a:solidFill>
                <a:latin typeface="Muli"/>
                <a:ea typeface="Muli"/>
                <a:cs typeface="Muli"/>
                <a:sym typeface="Muli"/>
              </a:rPr>
              <a:t>6. Giám sát và thu thập dữ liệu.</a:t>
            </a:r>
          </a:p>
          <a:p>
            <a:pPr algn="l">
              <a:lnSpc>
                <a:spcPts val="4050"/>
              </a:lnSpc>
            </a:pPr>
            <a:r>
              <a:rPr lang="en-US" sz="3375">
                <a:solidFill>
                  <a:srgbClr val="000000"/>
                </a:solidFill>
                <a:latin typeface="Muli"/>
                <a:ea typeface="Muli"/>
                <a:cs typeface="Muli"/>
                <a:sym typeface="Muli"/>
              </a:rPr>
              <a:t>7. Phân tích kết quả.</a:t>
            </a:r>
          </a:p>
          <a:p>
            <a:pPr algn="l">
              <a:lnSpc>
                <a:spcPts val="4050"/>
              </a:lnSpc>
              <a:spcBef>
                <a:spcPct val="0"/>
              </a:spcBef>
            </a:pPr>
            <a:r>
              <a:rPr lang="en-US" sz="3375">
                <a:solidFill>
                  <a:srgbClr val="000000"/>
                </a:solidFill>
                <a:latin typeface="Muli"/>
                <a:ea typeface="Muli"/>
                <a:cs typeface="Muli"/>
                <a:sym typeface="Muli"/>
              </a:rPr>
              <a:t>8. Tối ưu hóa và thử lại.</a:t>
            </a:r>
          </a:p>
        </p:txBody>
      </p:sp>
      <p:sp>
        <p:nvSpPr>
          <p:cNvPr id="8" name="TextBox 8"/>
          <p:cNvSpPr txBox="1"/>
          <p:nvPr/>
        </p:nvSpPr>
        <p:spPr>
          <a:xfrm>
            <a:off x="599151" y="2091958"/>
            <a:ext cx="5881324" cy="830580"/>
          </a:xfrm>
          <a:prstGeom prst="rect">
            <a:avLst/>
          </a:prstGeom>
        </p:spPr>
        <p:txBody>
          <a:bodyPr lIns="0" tIns="0" rIns="0" bIns="0" rtlCol="0" anchor="t">
            <a:spAutoFit/>
          </a:bodyPr>
          <a:lstStyle/>
          <a:p>
            <a:pPr algn="ctr">
              <a:lnSpc>
                <a:spcPts val="6720"/>
              </a:lnSpc>
            </a:pPr>
            <a:r>
              <a:rPr lang="en-US" sz="4800" b="1">
                <a:solidFill>
                  <a:srgbClr val="000000"/>
                </a:solidFill>
                <a:latin typeface="DejaVu Serif Bold"/>
                <a:ea typeface="DejaVu Serif Bold"/>
                <a:cs typeface="DejaVu Serif Bold"/>
                <a:sym typeface="DejaVu Serif Bold"/>
              </a:rPr>
              <a:t>Cách thực hiện:</a:t>
            </a:r>
          </a:p>
        </p:txBody>
      </p:sp>
      <p:sp>
        <p:nvSpPr>
          <p:cNvPr id="9" name="TextBox 9"/>
          <p:cNvSpPr txBox="1"/>
          <p:nvPr/>
        </p:nvSpPr>
        <p:spPr>
          <a:xfrm>
            <a:off x="8531504" y="2091958"/>
            <a:ext cx="9273451" cy="830580"/>
          </a:xfrm>
          <a:prstGeom prst="rect">
            <a:avLst/>
          </a:prstGeom>
        </p:spPr>
        <p:txBody>
          <a:bodyPr lIns="0" tIns="0" rIns="0" bIns="0" rtlCol="0" anchor="t">
            <a:spAutoFit/>
          </a:bodyPr>
          <a:lstStyle/>
          <a:p>
            <a:pPr algn="ctr">
              <a:lnSpc>
                <a:spcPts val="6720"/>
              </a:lnSpc>
            </a:pPr>
            <a:r>
              <a:rPr lang="en-US" sz="4800" b="1">
                <a:solidFill>
                  <a:srgbClr val="000000"/>
                </a:solidFill>
                <a:latin typeface="DejaVu Serif Bold"/>
                <a:ea typeface="DejaVu Serif Bold"/>
                <a:cs typeface="DejaVu Serif Bold"/>
                <a:sym typeface="DejaVu Serif Bold"/>
              </a:rPr>
              <a:t>Công cụ cho Load Testing:</a:t>
            </a:r>
          </a:p>
        </p:txBody>
      </p:sp>
      <p:sp>
        <p:nvSpPr>
          <p:cNvPr id="10" name="TextBox 10"/>
          <p:cNvSpPr txBox="1"/>
          <p:nvPr/>
        </p:nvSpPr>
        <p:spPr>
          <a:xfrm>
            <a:off x="8531504" y="3560552"/>
            <a:ext cx="9273451" cy="4629150"/>
          </a:xfrm>
          <a:prstGeom prst="rect">
            <a:avLst/>
          </a:prstGeom>
        </p:spPr>
        <p:txBody>
          <a:bodyPr lIns="0" tIns="0" rIns="0" bIns="0" rtlCol="0" anchor="t">
            <a:spAutoFit/>
          </a:bodyPr>
          <a:lstStyle/>
          <a:p>
            <a:pPr algn="l">
              <a:lnSpc>
                <a:spcPts val="4050"/>
              </a:lnSpc>
            </a:pPr>
            <a:r>
              <a:rPr lang="en-US" sz="3375" b="1">
                <a:solidFill>
                  <a:srgbClr val="000000"/>
                </a:solidFill>
                <a:latin typeface="Muli Bold"/>
                <a:ea typeface="Muli Bold"/>
                <a:cs typeface="Muli Bold"/>
                <a:sym typeface="Muli Bold"/>
              </a:rPr>
              <a:t>Apache JMeter:</a:t>
            </a:r>
            <a:r>
              <a:rPr lang="en-US" sz="3375">
                <a:solidFill>
                  <a:srgbClr val="000000"/>
                </a:solidFill>
                <a:latin typeface="Muli"/>
                <a:ea typeface="Muli"/>
                <a:cs typeface="Muli"/>
                <a:sym typeface="Muli"/>
              </a:rPr>
              <a:t> Mã nguồn mở, dùng để kiểm thử ứng dụng web.</a:t>
            </a:r>
          </a:p>
          <a:p>
            <a:pPr algn="l">
              <a:lnSpc>
                <a:spcPts val="4050"/>
              </a:lnSpc>
            </a:pPr>
            <a:r>
              <a:rPr lang="en-US" sz="3375" b="1">
                <a:solidFill>
                  <a:srgbClr val="000000"/>
                </a:solidFill>
                <a:latin typeface="Muli Bold"/>
                <a:ea typeface="Muli Bold"/>
                <a:cs typeface="Muli Bold"/>
                <a:sym typeface="Muli Bold"/>
              </a:rPr>
              <a:t>LoadRunner:</a:t>
            </a:r>
            <a:r>
              <a:rPr lang="en-US" sz="3375">
                <a:solidFill>
                  <a:srgbClr val="000000"/>
                </a:solidFill>
                <a:latin typeface="Muli"/>
                <a:ea typeface="Muli"/>
                <a:cs typeface="Muli"/>
                <a:sym typeface="Muli"/>
              </a:rPr>
              <a:t> Công cụ mạnh mẽ của Micro Focus để kiểm thử các hệ thống lớn.</a:t>
            </a:r>
          </a:p>
          <a:p>
            <a:pPr algn="l">
              <a:lnSpc>
                <a:spcPts val="4050"/>
              </a:lnSpc>
            </a:pPr>
            <a:r>
              <a:rPr lang="en-US" sz="3375" b="1">
                <a:solidFill>
                  <a:srgbClr val="000000"/>
                </a:solidFill>
                <a:latin typeface="Muli Bold"/>
                <a:ea typeface="Muli Bold"/>
                <a:cs typeface="Muli Bold"/>
                <a:sym typeface="Muli Bold"/>
              </a:rPr>
              <a:t>Gatling:</a:t>
            </a:r>
            <a:r>
              <a:rPr lang="en-US" sz="3375">
                <a:solidFill>
                  <a:srgbClr val="000000"/>
                </a:solidFill>
                <a:latin typeface="Muli"/>
                <a:ea typeface="Muli"/>
                <a:cs typeface="Muli"/>
                <a:sym typeface="Muli"/>
              </a:rPr>
              <a:t> Công cụ mã nguồn mở cho các ứng dụng web và API.</a:t>
            </a:r>
          </a:p>
          <a:p>
            <a:pPr algn="l">
              <a:lnSpc>
                <a:spcPts val="4050"/>
              </a:lnSpc>
              <a:spcBef>
                <a:spcPct val="0"/>
              </a:spcBef>
            </a:pPr>
            <a:r>
              <a:rPr lang="en-US" sz="3375" b="1">
                <a:solidFill>
                  <a:srgbClr val="000000"/>
                </a:solidFill>
                <a:latin typeface="Muli Bold"/>
                <a:ea typeface="Muli Bold"/>
                <a:cs typeface="Muli Bold"/>
                <a:sym typeface="Muli Bold"/>
              </a:rPr>
              <a:t>TestComplete:</a:t>
            </a:r>
            <a:r>
              <a:rPr lang="en-US" sz="3375">
                <a:solidFill>
                  <a:srgbClr val="000000"/>
                </a:solidFill>
                <a:latin typeface="Muli"/>
                <a:ea typeface="Muli"/>
                <a:cs typeface="Muli"/>
                <a:sym typeface="Muli"/>
              </a:rPr>
              <a:t> Được sử dụng để tự động hóa và kiểm thử hiệu năng.</a:t>
            </a:r>
          </a:p>
          <a:p>
            <a:pPr algn="l">
              <a:lnSpc>
                <a:spcPts val="4050"/>
              </a:lnSpc>
              <a:spcBef>
                <a:spcPct val="0"/>
              </a:spcBef>
            </a:pPr>
            <a:endParaRPr lang="en-US" sz="3375">
              <a:solidFill>
                <a:srgbClr val="000000"/>
              </a:solidFill>
              <a:latin typeface="Muli"/>
              <a:ea typeface="Muli"/>
              <a:cs typeface="Muli"/>
              <a:sym typeface="Muli"/>
            </a:endParaRPr>
          </a:p>
        </p:txBody>
      </p:sp>
      <p:sp>
        <p:nvSpPr>
          <p:cNvPr id="11" name="AutoShape 11"/>
          <p:cNvSpPr/>
          <p:nvPr/>
        </p:nvSpPr>
        <p:spPr>
          <a:xfrm flipH="1">
            <a:off x="7985849" y="3560626"/>
            <a:ext cx="38100" cy="4629076"/>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898320" y="4486275"/>
            <a:ext cx="7853891" cy="1323975"/>
          </a:xfrm>
          <a:prstGeom prst="rect">
            <a:avLst/>
          </a:prstGeom>
        </p:spPr>
        <p:txBody>
          <a:bodyPr lIns="0" tIns="0" rIns="0" bIns="0" rtlCol="0" anchor="t">
            <a:spAutoFit/>
          </a:bodyPr>
          <a:lstStyle/>
          <a:p>
            <a:pPr marL="0" lvl="0" indent="0" algn="l">
              <a:lnSpc>
                <a:spcPts val="10560"/>
              </a:lnSpc>
              <a:spcBef>
                <a:spcPct val="0"/>
              </a:spcBef>
            </a:pPr>
            <a:r>
              <a:rPr lang="en-US" sz="8800" b="1" spc="-290">
                <a:solidFill>
                  <a:srgbClr val="000000"/>
                </a:solidFill>
                <a:latin typeface="Muli Bold"/>
                <a:ea typeface="Muli Bold"/>
                <a:cs typeface="Muli Bold"/>
                <a:sym typeface="Muli Bold"/>
              </a:rPr>
              <a:t>Stress Testing</a:t>
            </a:r>
          </a:p>
        </p:txBody>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77103" y="9266370"/>
            <a:ext cx="3022829"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Stress Testing</a:t>
            </a:r>
          </a:p>
        </p:txBody>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TextBox 7"/>
          <p:cNvSpPr txBox="1"/>
          <p:nvPr/>
        </p:nvSpPr>
        <p:spPr>
          <a:xfrm>
            <a:off x="386403" y="3729538"/>
            <a:ext cx="17515194" cy="1571625"/>
          </a:xfrm>
          <a:prstGeom prst="rect">
            <a:avLst/>
          </a:prstGeom>
        </p:spPr>
        <p:txBody>
          <a:bodyPr lIns="0" tIns="0" rIns="0" bIns="0" rtlCol="0" anchor="t">
            <a:spAutoFit/>
          </a:bodyPr>
          <a:lstStyle/>
          <a:p>
            <a:pPr algn="l">
              <a:lnSpc>
                <a:spcPts val="4141"/>
              </a:lnSpc>
              <a:spcBef>
                <a:spcPct val="0"/>
              </a:spcBef>
            </a:pPr>
            <a:r>
              <a:rPr lang="en-US" sz="3451">
                <a:solidFill>
                  <a:srgbClr val="000000"/>
                </a:solidFill>
                <a:latin typeface="Muli"/>
                <a:ea typeface="Muli"/>
                <a:cs typeface="Muli"/>
                <a:sym typeface="Muli"/>
              </a:rPr>
              <a:t>Stress Testing là kỹ thuật kiểm thử để xác định khả năng chịu tải và mức độ ổn định của hệ thống bằng cách đưa nó vào hoạt động vượt quá tải bình thường trong thời gian dài.</a:t>
            </a:r>
          </a:p>
        </p:txBody>
      </p:sp>
      <p:sp>
        <p:nvSpPr>
          <p:cNvPr id="8" name="TextBox 8"/>
          <p:cNvSpPr txBox="1"/>
          <p:nvPr/>
        </p:nvSpPr>
        <p:spPr>
          <a:xfrm>
            <a:off x="386403" y="2089876"/>
            <a:ext cx="7772400"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Stress Testing là gì?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1481238" y="3043860"/>
            <a:ext cx="5778062" cy="5778062"/>
          </a:xfrm>
          <a:custGeom>
            <a:avLst/>
            <a:gdLst/>
            <a:ahLst/>
            <a:cxnLst/>
            <a:rect l="l" t="t" r="r" b="b"/>
            <a:pathLst>
              <a:path w="5778062" h="5778062">
                <a:moveTo>
                  <a:pt x="0" y="0"/>
                </a:moveTo>
                <a:lnTo>
                  <a:pt x="5778062" y="0"/>
                </a:lnTo>
                <a:lnTo>
                  <a:pt x="5778062" y="5778063"/>
                </a:lnTo>
                <a:lnTo>
                  <a:pt x="0" y="5778063"/>
                </a:lnTo>
                <a:lnTo>
                  <a:pt x="0" y="0"/>
                </a:lnTo>
                <a:close/>
              </a:path>
            </a:pathLst>
          </a:custGeom>
          <a:blipFill>
            <a:blip r:embed="rId6"/>
            <a:stretch>
              <a:fillRect/>
            </a:stretch>
          </a:blipFill>
        </p:spPr>
      </p:sp>
      <p:sp>
        <p:nvSpPr>
          <p:cNvPr id="7" name="TextBox 7"/>
          <p:cNvSpPr txBox="1"/>
          <p:nvPr/>
        </p:nvSpPr>
        <p:spPr>
          <a:xfrm>
            <a:off x="14577103" y="9266370"/>
            <a:ext cx="3022829"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Stress Testing</a:t>
            </a:r>
          </a:p>
        </p:txBody>
      </p:sp>
      <p:sp>
        <p:nvSpPr>
          <p:cNvPr id="8" name="TextBox 8"/>
          <p:cNvSpPr txBox="1"/>
          <p:nvPr/>
        </p:nvSpPr>
        <p:spPr>
          <a:xfrm>
            <a:off x="386403" y="3105513"/>
            <a:ext cx="10052609" cy="6152787"/>
          </a:xfrm>
          <a:prstGeom prst="rect">
            <a:avLst/>
          </a:prstGeom>
        </p:spPr>
        <p:txBody>
          <a:bodyPr lIns="0" tIns="0" rIns="0" bIns="0" rtlCol="0" anchor="t">
            <a:spAutoFit/>
          </a:bodyPr>
          <a:lstStyle/>
          <a:p>
            <a:pPr algn="l">
              <a:lnSpc>
                <a:spcPts val="4053"/>
              </a:lnSpc>
            </a:pPr>
            <a:r>
              <a:rPr lang="en-US" sz="3378">
                <a:solidFill>
                  <a:srgbClr val="000000"/>
                </a:solidFill>
                <a:latin typeface="Muli"/>
                <a:ea typeface="Muli"/>
                <a:cs typeface="Muli"/>
                <a:sym typeface="Muli"/>
              </a:rPr>
              <a:t>-Giả lập 1 lượng lớn người truy cập vào phần mềm tại cùng một thời điểm để xem hiệu suất của phần mềm.</a:t>
            </a:r>
          </a:p>
          <a:p>
            <a:pPr algn="l">
              <a:lnSpc>
                <a:spcPts val="4053"/>
              </a:lnSpc>
            </a:pPr>
            <a:endParaRPr lang="en-US" sz="3378">
              <a:solidFill>
                <a:srgbClr val="000000"/>
              </a:solidFill>
              <a:latin typeface="Muli"/>
              <a:ea typeface="Muli"/>
              <a:cs typeface="Muli"/>
              <a:sym typeface="Muli"/>
            </a:endParaRPr>
          </a:p>
          <a:p>
            <a:pPr algn="l">
              <a:lnSpc>
                <a:spcPts val="4053"/>
              </a:lnSpc>
            </a:pPr>
            <a:r>
              <a:rPr lang="en-US" sz="3378">
                <a:solidFill>
                  <a:srgbClr val="000000"/>
                </a:solidFill>
                <a:latin typeface="Muli"/>
                <a:ea typeface="Muli"/>
                <a:cs typeface="Muli"/>
                <a:sym typeface="Muli"/>
              </a:rPr>
              <a:t>-Website bán hàng trong dịp khuyến mãi lớn: Trong sự kiện khuyến mãi như Black Friday, hệ thống có thể bị quá tải bởi lượng truy cập lớn. Stress Testing sẽ mô phỏng số lượng truy cập vượt mức bình thường, nhằm kiểm tra:</a:t>
            </a:r>
          </a:p>
          <a:p>
            <a:pPr algn="l">
              <a:lnSpc>
                <a:spcPts val="4053"/>
              </a:lnSpc>
            </a:pPr>
            <a:r>
              <a:rPr lang="en-US" sz="3378">
                <a:solidFill>
                  <a:srgbClr val="000000"/>
                </a:solidFill>
                <a:latin typeface="Muli"/>
                <a:ea typeface="Muli"/>
                <a:cs typeface="Muli"/>
                <a:sym typeface="Muli"/>
              </a:rPr>
              <a:t>  + Hệ thống có duy trì hoạt động hay không.</a:t>
            </a:r>
          </a:p>
          <a:p>
            <a:pPr algn="l">
              <a:lnSpc>
                <a:spcPts val="4053"/>
              </a:lnSpc>
              <a:spcBef>
                <a:spcPct val="0"/>
              </a:spcBef>
            </a:pPr>
            <a:r>
              <a:rPr lang="en-US" sz="3378">
                <a:solidFill>
                  <a:srgbClr val="000000"/>
                </a:solidFill>
                <a:latin typeface="Muli"/>
                <a:ea typeface="Muli"/>
                <a:cs typeface="Muli"/>
                <a:sym typeface="Muli"/>
              </a:rPr>
              <a:t>  + Có xảy ra lỗi như sập trang, chậm phản hồi, hoặc mất dữ liệu.</a:t>
            </a:r>
          </a:p>
        </p:txBody>
      </p:sp>
      <p:sp>
        <p:nvSpPr>
          <p:cNvPr id="9" name="TextBox 9"/>
          <p:cNvSpPr txBox="1"/>
          <p:nvPr/>
        </p:nvSpPr>
        <p:spPr>
          <a:xfrm>
            <a:off x="386403" y="2139620"/>
            <a:ext cx="2689778" cy="862737"/>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DejaVu Serif Bold"/>
                <a:ea typeface="DejaVu Serif Bold"/>
                <a:cs typeface="DejaVu Serif Bold"/>
                <a:sym typeface="DejaVu Serif Bold"/>
              </a:rPr>
              <a:t>Ví</a:t>
            </a:r>
            <a:r>
              <a:rPr lang="en-US" sz="5199" b="1" dirty="0">
                <a:solidFill>
                  <a:srgbClr val="000000"/>
                </a:solidFill>
                <a:latin typeface="DejaVu Serif Bold"/>
                <a:ea typeface="DejaVu Serif Bold"/>
                <a:cs typeface="DejaVu Serif Bold"/>
                <a:sym typeface="DejaVu Serif Bold"/>
              </a:rPr>
              <a:t> </a:t>
            </a:r>
            <a:r>
              <a:rPr lang="en-US" sz="5199" b="1" dirty="0" err="1">
                <a:solidFill>
                  <a:srgbClr val="000000"/>
                </a:solidFill>
                <a:latin typeface="DejaVu Serif Bold"/>
                <a:ea typeface="DejaVu Serif Bold"/>
                <a:cs typeface="DejaVu Serif Bold"/>
                <a:sym typeface="DejaVu Serif Bold"/>
              </a:rPr>
              <a:t>dụ</a:t>
            </a:r>
            <a:endParaRPr lang="en-US" sz="5199" b="1" dirty="0">
              <a:solidFill>
                <a:srgbClr val="000000"/>
              </a:solidFill>
              <a:latin typeface="DejaVu Serif Bold"/>
              <a:ea typeface="DejaVu Serif Bold"/>
              <a:cs typeface="DejaVu Serif Bold"/>
              <a:sym typeface="DejaVu Serif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77103" y="9266370"/>
            <a:ext cx="2978074"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Stress Testing</a:t>
            </a:r>
          </a:p>
        </p:txBody>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TextBox 7"/>
          <p:cNvSpPr txBox="1"/>
          <p:nvPr/>
        </p:nvSpPr>
        <p:spPr>
          <a:xfrm>
            <a:off x="1028700" y="2958465"/>
            <a:ext cx="6385681" cy="3829611"/>
          </a:xfrm>
          <a:prstGeom prst="rect">
            <a:avLst/>
          </a:prstGeom>
        </p:spPr>
        <p:txBody>
          <a:bodyPr lIns="0" tIns="0" rIns="0" bIns="0" rtlCol="0" anchor="t">
            <a:spAutoFit/>
          </a:bodyPr>
          <a:lstStyle/>
          <a:p>
            <a:pPr algn="l">
              <a:lnSpc>
                <a:spcPts val="3372"/>
              </a:lnSpc>
            </a:pPr>
            <a:r>
              <a:rPr lang="en-US" sz="2810">
                <a:solidFill>
                  <a:srgbClr val="000000"/>
                </a:solidFill>
                <a:latin typeface="Muli"/>
                <a:ea typeface="Muli"/>
                <a:cs typeface="Muli"/>
                <a:sym typeface="Muli"/>
              </a:rPr>
              <a:t>-Xác định giới hạn hệ thống.</a:t>
            </a:r>
          </a:p>
          <a:p>
            <a:pPr algn="l">
              <a:lnSpc>
                <a:spcPts val="3372"/>
              </a:lnSpc>
            </a:pPr>
            <a:endParaRPr lang="en-US" sz="2810">
              <a:solidFill>
                <a:srgbClr val="000000"/>
              </a:solidFill>
              <a:latin typeface="Muli"/>
              <a:ea typeface="Muli"/>
              <a:cs typeface="Muli"/>
              <a:sym typeface="Muli"/>
            </a:endParaRPr>
          </a:p>
          <a:p>
            <a:pPr algn="l">
              <a:lnSpc>
                <a:spcPts val="3372"/>
              </a:lnSpc>
            </a:pPr>
            <a:r>
              <a:rPr lang="en-US" sz="2810">
                <a:solidFill>
                  <a:srgbClr val="000000"/>
                </a:solidFill>
                <a:latin typeface="Muli"/>
                <a:ea typeface="Muli"/>
                <a:cs typeface="Muli"/>
                <a:sym typeface="Muli"/>
              </a:rPr>
              <a:t>-Phát hiện điểm nghẽn.</a:t>
            </a:r>
          </a:p>
          <a:p>
            <a:pPr algn="l">
              <a:lnSpc>
                <a:spcPts val="3372"/>
              </a:lnSpc>
            </a:pPr>
            <a:endParaRPr lang="en-US" sz="2810">
              <a:solidFill>
                <a:srgbClr val="000000"/>
              </a:solidFill>
              <a:latin typeface="Muli"/>
              <a:ea typeface="Muli"/>
              <a:cs typeface="Muli"/>
              <a:sym typeface="Muli"/>
            </a:endParaRPr>
          </a:p>
          <a:p>
            <a:pPr algn="l">
              <a:lnSpc>
                <a:spcPts val="3372"/>
              </a:lnSpc>
            </a:pPr>
            <a:r>
              <a:rPr lang="en-US" sz="2810">
                <a:solidFill>
                  <a:srgbClr val="000000"/>
                </a:solidFill>
                <a:latin typeface="Muli"/>
                <a:ea typeface="Muli"/>
                <a:cs typeface="Muli"/>
                <a:sym typeface="Muli"/>
              </a:rPr>
              <a:t>-Đánh giá độ ổn định.</a:t>
            </a:r>
          </a:p>
          <a:p>
            <a:pPr algn="l">
              <a:lnSpc>
                <a:spcPts val="3372"/>
              </a:lnSpc>
            </a:pPr>
            <a:endParaRPr lang="en-US" sz="2810">
              <a:solidFill>
                <a:srgbClr val="000000"/>
              </a:solidFill>
              <a:latin typeface="Muli"/>
              <a:ea typeface="Muli"/>
              <a:cs typeface="Muli"/>
              <a:sym typeface="Muli"/>
            </a:endParaRPr>
          </a:p>
          <a:p>
            <a:pPr algn="l">
              <a:lnSpc>
                <a:spcPts val="3372"/>
              </a:lnSpc>
            </a:pPr>
            <a:r>
              <a:rPr lang="en-US" sz="2810">
                <a:solidFill>
                  <a:srgbClr val="000000"/>
                </a:solidFill>
                <a:latin typeface="Muli"/>
                <a:ea typeface="Muli"/>
                <a:cs typeface="Muli"/>
                <a:sym typeface="Muli"/>
              </a:rPr>
              <a:t>-Đảm bảo tính khả dụng.</a:t>
            </a:r>
          </a:p>
          <a:p>
            <a:pPr algn="l">
              <a:lnSpc>
                <a:spcPts val="3372"/>
              </a:lnSpc>
            </a:pPr>
            <a:endParaRPr lang="en-US" sz="2810">
              <a:solidFill>
                <a:srgbClr val="000000"/>
              </a:solidFill>
              <a:latin typeface="Muli"/>
              <a:ea typeface="Muli"/>
              <a:cs typeface="Muli"/>
              <a:sym typeface="Muli"/>
            </a:endParaRPr>
          </a:p>
          <a:p>
            <a:pPr algn="l">
              <a:lnSpc>
                <a:spcPts val="3372"/>
              </a:lnSpc>
              <a:spcBef>
                <a:spcPct val="0"/>
              </a:spcBef>
            </a:pPr>
            <a:r>
              <a:rPr lang="en-US" sz="2810">
                <a:solidFill>
                  <a:srgbClr val="000000"/>
                </a:solidFill>
                <a:latin typeface="Muli"/>
                <a:ea typeface="Muli"/>
                <a:cs typeface="Muli"/>
                <a:sym typeface="Muli"/>
              </a:rPr>
              <a:t>-Kiểm tra khả năng phục hồi.</a:t>
            </a:r>
          </a:p>
        </p:txBody>
      </p:sp>
      <p:sp>
        <p:nvSpPr>
          <p:cNvPr id="8" name="TextBox 8"/>
          <p:cNvSpPr txBox="1"/>
          <p:nvPr/>
        </p:nvSpPr>
        <p:spPr>
          <a:xfrm>
            <a:off x="1028700" y="1799431"/>
            <a:ext cx="15505029" cy="806608"/>
          </a:xfrm>
          <a:prstGeom prst="rect">
            <a:avLst/>
          </a:prstGeom>
        </p:spPr>
        <p:txBody>
          <a:bodyPr lIns="0" tIns="0" rIns="0" bIns="0" rtlCol="0" anchor="t">
            <a:spAutoFit/>
          </a:bodyPr>
          <a:lstStyle/>
          <a:p>
            <a:pPr algn="ctr">
              <a:lnSpc>
                <a:spcPts val="6466"/>
              </a:lnSpc>
            </a:pPr>
            <a:r>
              <a:rPr lang="en-US" sz="4618" b="1">
                <a:solidFill>
                  <a:srgbClr val="000000"/>
                </a:solidFill>
                <a:latin typeface="DejaVu Serif Bold"/>
                <a:ea typeface="DejaVu Serif Bold"/>
                <a:cs typeface="DejaVu Serif Bold"/>
                <a:sym typeface="DejaVu Serif Bold"/>
              </a:rPr>
              <a:t>Những lý do cho thấy </a:t>
            </a:r>
            <a:r>
              <a:rPr lang="en-US" sz="4618" b="1" i="1" u="sng">
                <a:solidFill>
                  <a:srgbClr val="F24300"/>
                </a:solidFill>
                <a:latin typeface="DejaVu Serif Bold Italics"/>
                <a:ea typeface="DejaVu Serif Bold Italics"/>
                <a:cs typeface="DejaVu Serif Bold Italics"/>
                <a:sym typeface="DejaVu Serif Bold Italics"/>
              </a:rPr>
              <a:t>Stress test</a:t>
            </a:r>
            <a:r>
              <a:rPr lang="en-US" sz="4618" b="1">
                <a:solidFill>
                  <a:srgbClr val="000000"/>
                </a:solidFill>
                <a:latin typeface="DejaVu Serif Bold"/>
                <a:ea typeface="DejaVu Serif Bold"/>
                <a:cs typeface="DejaVu Serif Bold"/>
                <a:sym typeface="DejaVu Serif Bold"/>
              </a:rPr>
              <a:t> là quan trọng</a:t>
            </a:r>
          </a:p>
        </p:txBody>
      </p:sp>
      <p:sp>
        <p:nvSpPr>
          <p:cNvPr id="9" name="TextBox 9"/>
          <p:cNvSpPr txBox="1"/>
          <p:nvPr/>
        </p:nvSpPr>
        <p:spPr>
          <a:xfrm>
            <a:off x="772806" y="7176790"/>
            <a:ext cx="17441593" cy="838200"/>
          </a:xfrm>
          <a:prstGeom prst="rect">
            <a:avLst/>
          </a:prstGeom>
        </p:spPr>
        <p:txBody>
          <a:bodyPr lIns="0" tIns="0" rIns="0" bIns="0" rtlCol="0" anchor="t">
            <a:spAutoFit/>
          </a:bodyPr>
          <a:lstStyle/>
          <a:p>
            <a:pPr algn="l">
              <a:lnSpc>
                <a:spcPts val="3359"/>
              </a:lnSpc>
              <a:spcBef>
                <a:spcPct val="0"/>
              </a:spcBef>
            </a:pPr>
            <a:r>
              <a:rPr lang="en-US" sz="2799">
                <a:solidFill>
                  <a:srgbClr val="000000"/>
                </a:solidFill>
                <a:latin typeface="Muli"/>
                <a:ea typeface="Muli"/>
                <a:cs typeface="Muli"/>
                <a:sym typeface="Muli"/>
              </a:rPr>
              <a:t>*</a:t>
            </a:r>
            <a:r>
              <a:rPr lang="en-US" sz="2799" b="1">
                <a:solidFill>
                  <a:srgbClr val="000000"/>
                </a:solidFill>
                <a:latin typeface="Muli Bold"/>
                <a:ea typeface="Muli Bold"/>
                <a:cs typeface="Muli Bold"/>
                <a:sym typeface="Muli Bold"/>
              </a:rPr>
              <a:t>Stress testing là cần thiết để đảm bảo hiệu suất, ổn định và khả năng phục hồi của hệ thống, bảo vệ doanh nghiệp và nâng cao sự hài lòng của khách hàng.</a:t>
            </a:r>
          </a:p>
        </p:txBody>
      </p:sp>
      <p:sp>
        <p:nvSpPr>
          <p:cNvPr id="10" name="TextBox 10"/>
          <p:cNvSpPr txBox="1"/>
          <p:nvPr/>
        </p:nvSpPr>
        <p:spPr>
          <a:xfrm>
            <a:off x="8781214" y="2958465"/>
            <a:ext cx="6385681" cy="2976470"/>
          </a:xfrm>
          <a:prstGeom prst="rect">
            <a:avLst/>
          </a:prstGeom>
        </p:spPr>
        <p:txBody>
          <a:bodyPr lIns="0" tIns="0" rIns="0" bIns="0" rtlCol="0" anchor="t">
            <a:spAutoFit/>
          </a:bodyPr>
          <a:lstStyle/>
          <a:p>
            <a:pPr algn="l">
              <a:lnSpc>
                <a:spcPts val="3372"/>
              </a:lnSpc>
            </a:pPr>
            <a:r>
              <a:rPr lang="en-US" sz="2810">
                <a:solidFill>
                  <a:srgbClr val="000000"/>
                </a:solidFill>
                <a:latin typeface="Muli"/>
                <a:ea typeface="Muli"/>
                <a:cs typeface="Muli"/>
                <a:sym typeface="Muli"/>
              </a:rPr>
              <a:t>-Phân tích hành vi hệ thống.</a:t>
            </a:r>
          </a:p>
          <a:p>
            <a:pPr algn="l">
              <a:lnSpc>
                <a:spcPts val="3372"/>
              </a:lnSpc>
            </a:pPr>
            <a:endParaRPr lang="en-US" sz="2810">
              <a:solidFill>
                <a:srgbClr val="000000"/>
              </a:solidFill>
              <a:latin typeface="Muli"/>
              <a:ea typeface="Muli"/>
              <a:cs typeface="Muli"/>
              <a:sym typeface="Muli"/>
            </a:endParaRPr>
          </a:p>
          <a:p>
            <a:pPr algn="l">
              <a:lnSpc>
                <a:spcPts val="3372"/>
              </a:lnSpc>
            </a:pPr>
            <a:r>
              <a:rPr lang="en-US" sz="2810">
                <a:solidFill>
                  <a:srgbClr val="000000"/>
                </a:solidFill>
                <a:latin typeface="Muli"/>
                <a:ea typeface="Muli"/>
                <a:cs typeface="Muli"/>
                <a:sym typeface="Muli"/>
              </a:rPr>
              <a:t>-Quản lý rủi ro.</a:t>
            </a:r>
          </a:p>
          <a:p>
            <a:pPr algn="l">
              <a:lnSpc>
                <a:spcPts val="3372"/>
              </a:lnSpc>
            </a:pPr>
            <a:endParaRPr lang="en-US" sz="2810">
              <a:solidFill>
                <a:srgbClr val="000000"/>
              </a:solidFill>
              <a:latin typeface="Muli"/>
              <a:ea typeface="Muli"/>
              <a:cs typeface="Muli"/>
              <a:sym typeface="Muli"/>
            </a:endParaRPr>
          </a:p>
          <a:p>
            <a:pPr algn="l">
              <a:lnSpc>
                <a:spcPts val="3372"/>
              </a:lnSpc>
            </a:pPr>
            <a:r>
              <a:rPr lang="en-US" sz="2810">
                <a:solidFill>
                  <a:srgbClr val="000000"/>
                </a:solidFill>
                <a:latin typeface="Muli"/>
                <a:ea typeface="Muli"/>
                <a:cs typeface="Muli"/>
                <a:sym typeface="Muli"/>
              </a:rPr>
              <a:t>-Đáp ứng yêu cầu người dùng.</a:t>
            </a:r>
          </a:p>
          <a:p>
            <a:pPr algn="l">
              <a:lnSpc>
                <a:spcPts val="3372"/>
              </a:lnSpc>
            </a:pPr>
            <a:endParaRPr lang="en-US" sz="2810">
              <a:solidFill>
                <a:srgbClr val="000000"/>
              </a:solidFill>
              <a:latin typeface="Muli"/>
              <a:ea typeface="Muli"/>
              <a:cs typeface="Muli"/>
              <a:sym typeface="Muli"/>
            </a:endParaRPr>
          </a:p>
          <a:p>
            <a:pPr algn="l">
              <a:lnSpc>
                <a:spcPts val="3372"/>
              </a:lnSpc>
              <a:spcBef>
                <a:spcPct val="0"/>
              </a:spcBef>
            </a:pPr>
            <a:r>
              <a:rPr lang="en-US" sz="2810">
                <a:solidFill>
                  <a:srgbClr val="000000"/>
                </a:solidFill>
                <a:latin typeface="Muli"/>
                <a:ea typeface="Muli"/>
                <a:cs typeface="Muli"/>
                <a:sym typeface="Muli"/>
              </a:rPr>
              <a:t>-Thực hiện theo yêu cầu khách hàng.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9710154" y="4234405"/>
            <a:ext cx="8275829" cy="3796536"/>
          </a:xfrm>
          <a:custGeom>
            <a:avLst/>
            <a:gdLst/>
            <a:ahLst/>
            <a:cxnLst/>
            <a:rect l="l" t="t" r="r" b="b"/>
            <a:pathLst>
              <a:path w="8275829" h="3796536">
                <a:moveTo>
                  <a:pt x="0" y="0"/>
                </a:moveTo>
                <a:lnTo>
                  <a:pt x="8275829" y="0"/>
                </a:lnTo>
                <a:lnTo>
                  <a:pt x="8275829" y="3796536"/>
                </a:lnTo>
                <a:lnTo>
                  <a:pt x="0" y="3796536"/>
                </a:lnTo>
                <a:lnTo>
                  <a:pt x="0" y="0"/>
                </a:lnTo>
                <a:close/>
              </a:path>
            </a:pathLst>
          </a:custGeom>
          <a:blipFill>
            <a:blip r:embed="rId6"/>
            <a:stretch>
              <a:fillRect/>
            </a:stretch>
          </a:blipFill>
        </p:spPr>
      </p:sp>
      <p:sp>
        <p:nvSpPr>
          <p:cNvPr id="7" name="TextBox 7"/>
          <p:cNvSpPr txBox="1"/>
          <p:nvPr/>
        </p:nvSpPr>
        <p:spPr>
          <a:xfrm>
            <a:off x="14577103" y="9266370"/>
            <a:ext cx="3022829"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Stress Testing</a:t>
            </a:r>
          </a:p>
        </p:txBody>
      </p:sp>
      <p:sp>
        <p:nvSpPr>
          <p:cNvPr id="8" name="TextBox 8"/>
          <p:cNvSpPr txBox="1"/>
          <p:nvPr/>
        </p:nvSpPr>
        <p:spPr>
          <a:xfrm>
            <a:off x="1028700" y="3495675"/>
            <a:ext cx="8295404" cy="5762625"/>
          </a:xfrm>
          <a:prstGeom prst="rect">
            <a:avLst/>
          </a:prstGeom>
        </p:spPr>
        <p:txBody>
          <a:bodyPr lIns="0" tIns="0" rIns="0" bIns="0" rtlCol="0" anchor="t">
            <a:spAutoFit/>
          </a:bodyPr>
          <a:lstStyle/>
          <a:p>
            <a:pPr algn="l">
              <a:lnSpc>
                <a:spcPts val="4141"/>
              </a:lnSpc>
            </a:pPr>
            <a:r>
              <a:rPr lang="en-US" sz="3451">
                <a:solidFill>
                  <a:srgbClr val="000000"/>
                </a:solidFill>
                <a:latin typeface="Muli"/>
                <a:ea typeface="Muli"/>
                <a:cs typeface="Muli"/>
                <a:sym typeface="Muli"/>
              </a:rPr>
              <a:t>- Kiểm tra khả năng chịu tải của hệ thống khi vượt quá giới hạn bình thường.</a:t>
            </a:r>
          </a:p>
          <a:p>
            <a:pPr algn="l">
              <a:lnSpc>
                <a:spcPts val="4141"/>
              </a:lnSpc>
            </a:pPr>
            <a:endParaRPr lang="en-US" sz="3451">
              <a:solidFill>
                <a:srgbClr val="000000"/>
              </a:solidFill>
              <a:latin typeface="Muli"/>
              <a:ea typeface="Muli"/>
              <a:cs typeface="Muli"/>
              <a:sym typeface="Muli"/>
            </a:endParaRPr>
          </a:p>
          <a:p>
            <a:pPr algn="l">
              <a:lnSpc>
                <a:spcPts val="4141"/>
              </a:lnSpc>
            </a:pPr>
            <a:r>
              <a:rPr lang="en-US" sz="3451">
                <a:solidFill>
                  <a:srgbClr val="000000"/>
                </a:solidFill>
                <a:latin typeface="Muli"/>
                <a:ea typeface="Muli"/>
                <a:cs typeface="Muli"/>
                <a:sym typeface="Muli"/>
              </a:rPr>
              <a:t>- Đánh giá độ ổn định của hệ thống dưới điều kiện tải cao.</a:t>
            </a:r>
          </a:p>
          <a:p>
            <a:pPr algn="l">
              <a:lnSpc>
                <a:spcPts val="4141"/>
              </a:lnSpc>
            </a:pPr>
            <a:endParaRPr lang="en-US" sz="3451">
              <a:solidFill>
                <a:srgbClr val="000000"/>
              </a:solidFill>
              <a:latin typeface="Muli"/>
              <a:ea typeface="Muli"/>
              <a:cs typeface="Muli"/>
              <a:sym typeface="Muli"/>
            </a:endParaRPr>
          </a:p>
          <a:p>
            <a:pPr algn="l">
              <a:lnSpc>
                <a:spcPts val="4141"/>
              </a:lnSpc>
            </a:pPr>
            <a:r>
              <a:rPr lang="en-US" sz="3451">
                <a:solidFill>
                  <a:srgbClr val="000000"/>
                </a:solidFill>
                <a:latin typeface="Muli"/>
                <a:ea typeface="Muli"/>
                <a:cs typeface="Muli"/>
                <a:sym typeface="Muli"/>
              </a:rPr>
              <a:t>- Phát hiện các điểm yếu và sự cố tiềm ẩn.</a:t>
            </a:r>
          </a:p>
          <a:p>
            <a:pPr algn="l">
              <a:lnSpc>
                <a:spcPts val="4141"/>
              </a:lnSpc>
            </a:pPr>
            <a:endParaRPr lang="en-US" sz="3451">
              <a:solidFill>
                <a:srgbClr val="000000"/>
              </a:solidFill>
              <a:latin typeface="Muli"/>
              <a:ea typeface="Muli"/>
              <a:cs typeface="Muli"/>
              <a:sym typeface="Muli"/>
            </a:endParaRPr>
          </a:p>
          <a:p>
            <a:pPr algn="l">
              <a:lnSpc>
                <a:spcPts val="4141"/>
              </a:lnSpc>
              <a:spcBef>
                <a:spcPct val="0"/>
              </a:spcBef>
            </a:pPr>
            <a:r>
              <a:rPr lang="en-US" sz="3451">
                <a:solidFill>
                  <a:srgbClr val="000000"/>
                </a:solidFill>
                <a:latin typeface="Muli"/>
                <a:ea typeface="Muli"/>
                <a:cs typeface="Muli"/>
                <a:sym typeface="Muli"/>
              </a:rPr>
              <a:t>- Xác định ngưỡng tối đa mà hệ thống có thể xử lý trước khi xảy ra lỗi.</a:t>
            </a:r>
          </a:p>
        </p:txBody>
      </p:sp>
      <p:sp>
        <p:nvSpPr>
          <p:cNvPr id="9" name="TextBox 9"/>
          <p:cNvSpPr txBox="1"/>
          <p:nvPr/>
        </p:nvSpPr>
        <p:spPr>
          <a:xfrm>
            <a:off x="1028700" y="2139620"/>
            <a:ext cx="3437930"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Mục đích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77103" y="9266370"/>
            <a:ext cx="2930713"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Stress Testing</a:t>
            </a:r>
          </a:p>
        </p:txBody>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TextBox 7"/>
          <p:cNvSpPr txBox="1"/>
          <p:nvPr/>
        </p:nvSpPr>
        <p:spPr>
          <a:xfrm>
            <a:off x="599151" y="3560552"/>
            <a:ext cx="7386698" cy="5635496"/>
          </a:xfrm>
          <a:prstGeom prst="rect">
            <a:avLst/>
          </a:prstGeom>
        </p:spPr>
        <p:txBody>
          <a:bodyPr lIns="0" tIns="0" rIns="0" bIns="0" rtlCol="0" anchor="t">
            <a:spAutoFit/>
          </a:bodyPr>
          <a:lstStyle/>
          <a:p>
            <a:pPr algn="l">
              <a:lnSpc>
                <a:spcPts val="4050"/>
              </a:lnSpc>
            </a:pPr>
            <a:r>
              <a:rPr lang="en-US" sz="3375">
                <a:solidFill>
                  <a:srgbClr val="000000"/>
                </a:solidFill>
                <a:latin typeface="Muli"/>
                <a:ea typeface="Muli"/>
                <a:cs typeface="Muli"/>
                <a:sym typeface="Muli"/>
              </a:rPr>
              <a:t>Tóm tắt cách thực hiện Stress Testing:</a:t>
            </a:r>
          </a:p>
          <a:p>
            <a:pPr marL="728774" lvl="1" indent="-364387" algn="l">
              <a:lnSpc>
                <a:spcPts val="4050"/>
              </a:lnSpc>
              <a:buAutoNum type="arabicPeriod"/>
            </a:pPr>
            <a:r>
              <a:rPr lang="en-US" sz="3375">
                <a:solidFill>
                  <a:srgbClr val="000000"/>
                </a:solidFill>
                <a:latin typeface="Muli"/>
                <a:ea typeface="Muli"/>
                <a:cs typeface="Muli"/>
                <a:sym typeface="Muli"/>
              </a:rPr>
              <a:t>Xác định mục tiêu.</a:t>
            </a:r>
          </a:p>
          <a:p>
            <a:pPr marL="728774" lvl="1" indent="-364387" algn="l">
              <a:lnSpc>
                <a:spcPts val="4050"/>
              </a:lnSpc>
              <a:buAutoNum type="arabicPeriod"/>
            </a:pPr>
            <a:r>
              <a:rPr lang="en-US" sz="3375">
                <a:solidFill>
                  <a:srgbClr val="000000"/>
                </a:solidFill>
                <a:latin typeface="Muli"/>
                <a:ea typeface="Muli"/>
                <a:cs typeface="Muli"/>
                <a:sym typeface="Muli"/>
              </a:rPr>
              <a:t>Xây dựng kịch bản.</a:t>
            </a:r>
          </a:p>
          <a:p>
            <a:pPr marL="728774" lvl="1" indent="-364387" algn="l">
              <a:lnSpc>
                <a:spcPts val="4050"/>
              </a:lnSpc>
              <a:buAutoNum type="arabicPeriod"/>
            </a:pPr>
            <a:r>
              <a:rPr lang="en-US" sz="3375">
                <a:solidFill>
                  <a:srgbClr val="000000"/>
                </a:solidFill>
                <a:latin typeface="Muli"/>
                <a:ea typeface="Muli"/>
                <a:cs typeface="Muli"/>
                <a:sym typeface="Muli"/>
              </a:rPr>
              <a:t>Chọn công cụ.</a:t>
            </a:r>
          </a:p>
          <a:p>
            <a:pPr marL="728774" lvl="1" indent="-364387" algn="l">
              <a:lnSpc>
                <a:spcPts val="4050"/>
              </a:lnSpc>
              <a:buAutoNum type="arabicPeriod"/>
            </a:pPr>
            <a:r>
              <a:rPr lang="en-US" sz="3375">
                <a:solidFill>
                  <a:srgbClr val="000000"/>
                </a:solidFill>
                <a:latin typeface="Muli"/>
                <a:ea typeface="Muli"/>
                <a:cs typeface="Muli"/>
                <a:sym typeface="Muli"/>
              </a:rPr>
              <a:t>Thiết lập môi trường.</a:t>
            </a:r>
          </a:p>
          <a:p>
            <a:pPr marL="728774" lvl="1" indent="-364387" algn="l">
              <a:lnSpc>
                <a:spcPts val="4050"/>
              </a:lnSpc>
              <a:buAutoNum type="arabicPeriod"/>
            </a:pPr>
            <a:r>
              <a:rPr lang="en-US" sz="3375">
                <a:solidFill>
                  <a:srgbClr val="000000"/>
                </a:solidFill>
                <a:latin typeface="Muli"/>
                <a:ea typeface="Muli"/>
                <a:cs typeface="Muli"/>
                <a:sym typeface="Muli"/>
              </a:rPr>
              <a:t>Thực hiện kiểm thử.</a:t>
            </a:r>
          </a:p>
          <a:p>
            <a:pPr marL="728774" lvl="1" indent="-364387" algn="l">
              <a:lnSpc>
                <a:spcPts val="4050"/>
              </a:lnSpc>
              <a:buAutoNum type="arabicPeriod"/>
            </a:pPr>
            <a:r>
              <a:rPr lang="en-US" sz="3375">
                <a:solidFill>
                  <a:srgbClr val="000000"/>
                </a:solidFill>
                <a:latin typeface="Muli"/>
                <a:ea typeface="Muli"/>
                <a:cs typeface="Muli"/>
                <a:sym typeface="Muli"/>
              </a:rPr>
              <a:t>Giám sát và thu thập dữ liệu.</a:t>
            </a:r>
          </a:p>
          <a:p>
            <a:pPr marL="728774" lvl="1" indent="-364387" algn="l">
              <a:lnSpc>
                <a:spcPts val="4050"/>
              </a:lnSpc>
              <a:buAutoNum type="arabicPeriod"/>
            </a:pPr>
            <a:r>
              <a:rPr lang="en-US" sz="3375">
                <a:solidFill>
                  <a:srgbClr val="000000"/>
                </a:solidFill>
                <a:latin typeface="Muli"/>
                <a:ea typeface="Muli"/>
                <a:cs typeface="Muli"/>
                <a:sym typeface="Muli"/>
              </a:rPr>
              <a:t>Phân tích kết quả.</a:t>
            </a:r>
          </a:p>
          <a:p>
            <a:pPr marL="728774" lvl="1" indent="-364387" algn="l">
              <a:lnSpc>
                <a:spcPts val="4050"/>
              </a:lnSpc>
              <a:spcBef>
                <a:spcPct val="0"/>
              </a:spcBef>
              <a:buAutoNum type="arabicPeriod"/>
            </a:pPr>
            <a:r>
              <a:rPr lang="en-US" sz="3375">
                <a:solidFill>
                  <a:srgbClr val="000000"/>
                </a:solidFill>
                <a:latin typeface="Muli"/>
                <a:ea typeface="Muli"/>
                <a:cs typeface="Muli"/>
                <a:sym typeface="Muli"/>
              </a:rPr>
              <a:t>Tối ưu hóa và thử nghiệm lại.</a:t>
            </a:r>
          </a:p>
          <a:p>
            <a:pPr algn="l">
              <a:lnSpc>
                <a:spcPts val="4050"/>
              </a:lnSpc>
              <a:spcBef>
                <a:spcPct val="0"/>
              </a:spcBef>
            </a:pPr>
            <a:endParaRPr lang="en-US" sz="3375">
              <a:solidFill>
                <a:srgbClr val="000000"/>
              </a:solidFill>
              <a:latin typeface="Muli"/>
              <a:ea typeface="Muli"/>
              <a:cs typeface="Muli"/>
              <a:sym typeface="Muli"/>
            </a:endParaRPr>
          </a:p>
        </p:txBody>
      </p:sp>
      <p:sp>
        <p:nvSpPr>
          <p:cNvPr id="8" name="TextBox 8"/>
          <p:cNvSpPr txBox="1"/>
          <p:nvPr/>
        </p:nvSpPr>
        <p:spPr>
          <a:xfrm>
            <a:off x="599151" y="2091958"/>
            <a:ext cx="5881324" cy="805180"/>
          </a:xfrm>
          <a:prstGeom prst="rect">
            <a:avLst/>
          </a:prstGeom>
        </p:spPr>
        <p:txBody>
          <a:bodyPr lIns="0" tIns="0" rIns="0" bIns="0" rtlCol="0" anchor="t">
            <a:spAutoFit/>
          </a:bodyPr>
          <a:lstStyle/>
          <a:p>
            <a:pPr algn="ctr">
              <a:lnSpc>
                <a:spcPts val="6440"/>
              </a:lnSpc>
            </a:pPr>
            <a:r>
              <a:rPr lang="en-US" sz="4600" b="1">
                <a:solidFill>
                  <a:srgbClr val="000000"/>
                </a:solidFill>
                <a:latin typeface="DejaVu Serif Bold"/>
                <a:ea typeface="DejaVu Serif Bold"/>
                <a:cs typeface="DejaVu Serif Bold"/>
                <a:sym typeface="DejaVu Serif Bold"/>
              </a:rPr>
              <a:t>Cách thực hiện:</a:t>
            </a:r>
          </a:p>
        </p:txBody>
      </p:sp>
      <p:sp>
        <p:nvSpPr>
          <p:cNvPr id="9" name="TextBox 9"/>
          <p:cNvSpPr txBox="1"/>
          <p:nvPr/>
        </p:nvSpPr>
        <p:spPr>
          <a:xfrm>
            <a:off x="8189383" y="2091958"/>
            <a:ext cx="9596522" cy="805180"/>
          </a:xfrm>
          <a:prstGeom prst="rect">
            <a:avLst/>
          </a:prstGeom>
        </p:spPr>
        <p:txBody>
          <a:bodyPr lIns="0" tIns="0" rIns="0" bIns="0" rtlCol="0" anchor="t">
            <a:spAutoFit/>
          </a:bodyPr>
          <a:lstStyle/>
          <a:p>
            <a:pPr algn="ctr">
              <a:lnSpc>
                <a:spcPts val="6440"/>
              </a:lnSpc>
            </a:pPr>
            <a:r>
              <a:rPr lang="en-US" sz="4600" b="1">
                <a:solidFill>
                  <a:srgbClr val="000000"/>
                </a:solidFill>
                <a:latin typeface="DejaVu Serif Bold"/>
                <a:ea typeface="DejaVu Serif Bold"/>
                <a:cs typeface="DejaVu Serif Bold"/>
                <a:sym typeface="DejaVu Serif Bold"/>
              </a:rPr>
              <a:t>Công cụ cho Stress Testing:</a:t>
            </a:r>
          </a:p>
        </p:txBody>
      </p:sp>
      <p:sp>
        <p:nvSpPr>
          <p:cNvPr id="10" name="TextBox 10"/>
          <p:cNvSpPr txBox="1"/>
          <p:nvPr/>
        </p:nvSpPr>
        <p:spPr>
          <a:xfrm>
            <a:off x="8531504" y="3560552"/>
            <a:ext cx="9273451" cy="5143500"/>
          </a:xfrm>
          <a:prstGeom prst="rect">
            <a:avLst/>
          </a:prstGeom>
        </p:spPr>
        <p:txBody>
          <a:bodyPr lIns="0" tIns="0" rIns="0" bIns="0" rtlCol="0" anchor="t">
            <a:spAutoFit/>
          </a:bodyPr>
          <a:lstStyle/>
          <a:p>
            <a:pPr algn="l">
              <a:lnSpc>
                <a:spcPts val="4050"/>
              </a:lnSpc>
            </a:pPr>
            <a:r>
              <a:rPr lang="en-US" sz="3375" b="1">
                <a:solidFill>
                  <a:srgbClr val="000000"/>
                </a:solidFill>
                <a:latin typeface="Muli Bold"/>
                <a:ea typeface="Muli Bold"/>
                <a:cs typeface="Muli Bold"/>
                <a:sym typeface="Muli Bold"/>
              </a:rPr>
              <a:t>Apache JMeter: </a:t>
            </a:r>
            <a:r>
              <a:rPr lang="en-US" sz="3375">
                <a:solidFill>
                  <a:srgbClr val="000000"/>
                </a:solidFill>
                <a:latin typeface="Muli"/>
                <a:ea typeface="Muli"/>
                <a:cs typeface="Muli"/>
                <a:sym typeface="Muli"/>
              </a:rPr>
              <a:t>Mã nguồn mở, dùng để kiểm thử tải và hiệu năng của ứng dụng web.</a:t>
            </a:r>
          </a:p>
          <a:p>
            <a:pPr algn="l">
              <a:lnSpc>
                <a:spcPts val="4050"/>
              </a:lnSpc>
            </a:pPr>
            <a:r>
              <a:rPr lang="en-US" sz="3375" b="1">
                <a:solidFill>
                  <a:srgbClr val="000000"/>
                </a:solidFill>
                <a:latin typeface="Muli Bold"/>
                <a:ea typeface="Muli Bold"/>
                <a:cs typeface="Muli Bold"/>
                <a:sym typeface="Muli Bold"/>
              </a:rPr>
              <a:t>LoadRunner: </a:t>
            </a:r>
            <a:r>
              <a:rPr lang="en-US" sz="3375">
                <a:solidFill>
                  <a:srgbClr val="000000"/>
                </a:solidFill>
                <a:latin typeface="Muli"/>
                <a:ea typeface="Muli"/>
                <a:cs typeface="Muli"/>
                <a:sym typeface="Muli"/>
              </a:rPr>
              <a:t>Công cụ mạnh mẽ của Micro Focus để kiểm thử hiệu năng và tải cho các hệ thống lớn.</a:t>
            </a:r>
          </a:p>
          <a:p>
            <a:pPr algn="l">
              <a:lnSpc>
                <a:spcPts val="4050"/>
              </a:lnSpc>
            </a:pPr>
            <a:r>
              <a:rPr lang="en-US" sz="3375" b="1">
                <a:solidFill>
                  <a:srgbClr val="000000"/>
                </a:solidFill>
                <a:latin typeface="Muli Bold"/>
                <a:ea typeface="Muli Bold"/>
                <a:cs typeface="Muli Bold"/>
                <a:sym typeface="Muli Bold"/>
              </a:rPr>
              <a:t>Gatling:</a:t>
            </a:r>
            <a:r>
              <a:rPr lang="en-US" sz="3375">
                <a:solidFill>
                  <a:srgbClr val="000000"/>
                </a:solidFill>
                <a:latin typeface="Muli"/>
                <a:ea typeface="Muli"/>
                <a:cs typeface="Muli"/>
                <a:sym typeface="Muli"/>
              </a:rPr>
              <a:t> Công cụ mã nguồn mở cho kiểm thử hiệu năng các ứng dụng web và API.</a:t>
            </a:r>
          </a:p>
          <a:p>
            <a:pPr algn="l">
              <a:lnSpc>
                <a:spcPts val="4050"/>
              </a:lnSpc>
              <a:spcBef>
                <a:spcPct val="0"/>
              </a:spcBef>
            </a:pPr>
            <a:r>
              <a:rPr lang="en-US" sz="3375" b="1">
                <a:solidFill>
                  <a:srgbClr val="000000"/>
                </a:solidFill>
                <a:latin typeface="Muli Bold"/>
                <a:ea typeface="Muli Bold"/>
                <a:cs typeface="Muli Bold"/>
                <a:sym typeface="Muli Bold"/>
              </a:rPr>
              <a:t>StressStimulus:</a:t>
            </a:r>
            <a:r>
              <a:rPr lang="en-US" sz="3375">
                <a:solidFill>
                  <a:srgbClr val="000000"/>
                </a:solidFill>
                <a:latin typeface="Muli"/>
                <a:ea typeface="Muli"/>
                <a:cs typeface="Muli"/>
                <a:sym typeface="Muli"/>
              </a:rPr>
              <a:t> Chuyên dùng để kiểm thử hiệu suất và tải, hỗ trợ các ứng dụng phức tạp.</a:t>
            </a:r>
          </a:p>
          <a:p>
            <a:pPr algn="l">
              <a:lnSpc>
                <a:spcPts val="4050"/>
              </a:lnSpc>
              <a:spcBef>
                <a:spcPct val="0"/>
              </a:spcBef>
            </a:pPr>
            <a:endParaRPr lang="en-US" sz="3375">
              <a:solidFill>
                <a:srgbClr val="000000"/>
              </a:solidFill>
              <a:latin typeface="Muli"/>
              <a:ea typeface="Muli"/>
              <a:cs typeface="Muli"/>
              <a:sym typeface="Muli"/>
            </a:endParaRPr>
          </a:p>
        </p:txBody>
      </p:sp>
      <p:sp>
        <p:nvSpPr>
          <p:cNvPr id="11" name="AutoShape 11"/>
          <p:cNvSpPr/>
          <p:nvPr/>
        </p:nvSpPr>
        <p:spPr>
          <a:xfrm>
            <a:off x="8189383" y="3560552"/>
            <a:ext cx="0" cy="4924949"/>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41041">
            <a:off x="-6521096" y="3918118"/>
            <a:ext cx="17614873" cy="17454738"/>
          </a:xfrm>
          <a:custGeom>
            <a:avLst/>
            <a:gdLst/>
            <a:ahLst/>
            <a:cxnLst/>
            <a:rect l="l" t="t" r="r" b="b"/>
            <a:pathLst>
              <a:path w="17614873" h="17454738">
                <a:moveTo>
                  <a:pt x="0" y="0"/>
                </a:moveTo>
                <a:lnTo>
                  <a:pt x="17614873" y="0"/>
                </a:lnTo>
                <a:lnTo>
                  <a:pt x="17614873" y="17454738"/>
                </a:lnTo>
                <a:lnTo>
                  <a:pt x="0" y="174547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4010882">
            <a:off x="10077669" y="-13183640"/>
            <a:ext cx="17614873" cy="17454738"/>
          </a:xfrm>
          <a:custGeom>
            <a:avLst/>
            <a:gdLst/>
            <a:ahLst/>
            <a:cxnLst/>
            <a:rect l="l" t="t" r="r" b="b"/>
            <a:pathLst>
              <a:path w="17614873" h="17454738">
                <a:moveTo>
                  <a:pt x="0" y="0"/>
                </a:moveTo>
                <a:lnTo>
                  <a:pt x="17614873" y="0"/>
                </a:lnTo>
                <a:lnTo>
                  <a:pt x="17614873" y="17454738"/>
                </a:lnTo>
                <a:lnTo>
                  <a:pt x="0" y="174547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597314"/>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Freeform 7"/>
          <p:cNvSpPr/>
          <p:nvPr/>
        </p:nvSpPr>
        <p:spPr>
          <a:xfrm>
            <a:off x="3795884" y="2456815"/>
            <a:ext cx="10696233" cy="6912440"/>
          </a:xfrm>
          <a:custGeom>
            <a:avLst/>
            <a:gdLst/>
            <a:ahLst/>
            <a:cxnLst/>
            <a:rect l="l" t="t" r="r" b="b"/>
            <a:pathLst>
              <a:path w="10696233" h="6912440">
                <a:moveTo>
                  <a:pt x="0" y="0"/>
                </a:moveTo>
                <a:lnTo>
                  <a:pt x="10696232" y="0"/>
                </a:lnTo>
                <a:lnTo>
                  <a:pt x="10696232" y="6912440"/>
                </a:lnTo>
                <a:lnTo>
                  <a:pt x="0" y="6912440"/>
                </a:lnTo>
                <a:lnTo>
                  <a:pt x="0" y="0"/>
                </a:lnTo>
                <a:close/>
              </a:path>
            </a:pathLst>
          </a:custGeom>
          <a:blipFill>
            <a:blip r:embed="rId6"/>
            <a:stretch>
              <a:fillRect/>
            </a:stretch>
          </a:blipFill>
        </p:spPr>
      </p:sp>
      <p:sp>
        <p:nvSpPr>
          <p:cNvPr id="8" name="TextBox 8"/>
          <p:cNvSpPr txBox="1"/>
          <p:nvPr/>
        </p:nvSpPr>
        <p:spPr>
          <a:xfrm>
            <a:off x="3077646" y="1238250"/>
            <a:ext cx="12132707"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So sánh Load Test và Stress Test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898320" y="4486275"/>
            <a:ext cx="7934971" cy="1323975"/>
          </a:xfrm>
          <a:prstGeom prst="rect">
            <a:avLst/>
          </a:prstGeom>
        </p:spPr>
        <p:txBody>
          <a:bodyPr lIns="0" tIns="0" rIns="0" bIns="0" rtlCol="0" anchor="t">
            <a:spAutoFit/>
          </a:bodyPr>
          <a:lstStyle/>
          <a:p>
            <a:pPr marL="0" lvl="0" indent="0" algn="l">
              <a:lnSpc>
                <a:spcPts val="10560"/>
              </a:lnSpc>
              <a:spcBef>
                <a:spcPct val="0"/>
              </a:spcBef>
            </a:pPr>
            <a:r>
              <a:rPr lang="en-US" sz="8800" b="1" spc="-290">
                <a:solidFill>
                  <a:srgbClr val="000000"/>
                </a:solidFill>
                <a:latin typeface="Muli Bold"/>
                <a:ea typeface="Muli Bold"/>
                <a:cs typeface="Muli Bold"/>
                <a:sym typeface="Muli Bold"/>
              </a:rPr>
              <a:t>Các dạng khác</a:t>
            </a:r>
          </a:p>
        </p:txBody>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7962901" cy="10287000"/>
          </a:xfrm>
          <a:prstGeom prst="rect">
            <a:avLst/>
          </a:prstGeom>
          <a:solidFill>
            <a:srgbClr val="F4F4F4"/>
          </a:solid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453998" y="5105452"/>
            <a:ext cx="7054905" cy="3209982"/>
          </a:xfrm>
          <a:custGeom>
            <a:avLst/>
            <a:gdLst/>
            <a:ahLst/>
            <a:cxnLst/>
            <a:rect l="l" t="t" r="r" b="b"/>
            <a:pathLst>
              <a:path w="7054905" h="3209982">
                <a:moveTo>
                  <a:pt x="0" y="0"/>
                </a:moveTo>
                <a:lnTo>
                  <a:pt x="7054905" y="0"/>
                </a:lnTo>
                <a:lnTo>
                  <a:pt x="7054905" y="3209982"/>
                </a:lnTo>
                <a:lnTo>
                  <a:pt x="0" y="3209982"/>
                </a:lnTo>
                <a:lnTo>
                  <a:pt x="0" y="0"/>
                </a:lnTo>
                <a:close/>
              </a:path>
            </a:pathLst>
          </a:custGeom>
          <a:blipFill>
            <a:blip r:embed="rId4"/>
            <a:stretch>
              <a:fillRect/>
            </a:stretch>
          </a:blipFill>
        </p:spPr>
      </p:sp>
      <p:sp>
        <p:nvSpPr>
          <p:cNvPr id="7" name="TextBox 7"/>
          <p:cNvSpPr txBox="1"/>
          <p:nvPr/>
        </p:nvSpPr>
        <p:spPr>
          <a:xfrm>
            <a:off x="2092973" y="2347832"/>
            <a:ext cx="3776955" cy="2447925"/>
          </a:xfrm>
          <a:prstGeom prst="rect">
            <a:avLst/>
          </a:prstGeom>
        </p:spPr>
        <p:txBody>
          <a:bodyPr lIns="0" tIns="0" rIns="0" bIns="0" rtlCol="0" anchor="t">
            <a:spAutoFit/>
          </a:bodyPr>
          <a:lstStyle/>
          <a:p>
            <a:pPr marL="0" lvl="0" indent="0" algn="ctr">
              <a:lnSpc>
                <a:spcPts val="9600"/>
              </a:lnSpc>
              <a:spcBef>
                <a:spcPct val="0"/>
              </a:spcBef>
            </a:pPr>
            <a:r>
              <a:rPr lang="en-US" sz="8000" b="1">
                <a:solidFill>
                  <a:srgbClr val="000000"/>
                </a:solidFill>
                <a:latin typeface="Muli Semi-Bold"/>
                <a:ea typeface="Muli Semi-Bold"/>
                <a:cs typeface="Muli Semi-Bold"/>
                <a:sym typeface="Muli Semi-Bold"/>
              </a:rPr>
              <a:t>T</a:t>
            </a:r>
            <a:r>
              <a:rPr lang="en-US" sz="8000" b="1" u="none">
                <a:solidFill>
                  <a:srgbClr val="000000"/>
                </a:solidFill>
                <a:latin typeface="Muli Semi-Bold"/>
                <a:ea typeface="Muli Semi-Bold"/>
                <a:cs typeface="Muli Semi-Bold"/>
                <a:sym typeface="Muli Semi-Bold"/>
              </a:rPr>
              <a:t>óm tắt</a:t>
            </a:r>
          </a:p>
          <a:p>
            <a:pPr marL="0" lvl="0" indent="0" algn="ctr">
              <a:lnSpc>
                <a:spcPts val="9600"/>
              </a:lnSpc>
              <a:spcBef>
                <a:spcPct val="0"/>
              </a:spcBef>
            </a:pPr>
            <a:r>
              <a:rPr lang="en-US" sz="8000" u="none">
                <a:solidFill>
                  <a:srgbClr val="000000"/>
                </a:solidFill>
                <a:latin typeface="Muli"/>
                <a:ea typeface="Muli"/>
                <a:cs typeface="Muli"/>
                <a:sym typeface="Muli"/>
              </a:rPr>
              <a:t>Đồ án</a:t>
            </a:r>
          </a:p>
        </p:txBody>
      </p:sp>
      <p:sp>
        <p:nvSpPr>
          <p:cNvPr id="8" name="TextBox 8"/>
          <p:cNvSpPr txBox="1"/>
          <p:nvPr/>
        </p:nvSpPr>
        <p:spPr>
          <a:xfrm>
            <a:off x="8262391" y="3576557"/>
            <a:ext cx="9832413" cy="3133887"/>
          </a:xfrm>
          <a:prstGeom prst="rect">
            <a:avLst/>
          </a:prstGeom>
        </p:spPr>
        <p:txBody>
          <a:bodyPr lIns="0" tIns="0" rIns="0" bIns="0" rtlCol="0" anchor="t">
            <a:spAutoFit/>
          </a:bodyPr>
          <a:lstStyle/>
          <a:p>
            <a:pPr algn="l">
              <a:lnSpc>
                <a:spcPts val="2757"/>
              </a:lnSpc>
              <a:spcBef>
                <a:spcPct val="0"/>
              </a:spcBef>
            </a:pPr>
            <a:r>
              <a:rPr lang="en-US" sz="2298">
                <a:solidFill>
                  <a:srgbClr val="000000"/>
                </a:solidFill>
                <a:latin typeface="Muli"/>
                <a:ea typeface="Muli"/>
                <a:cs typeface="Muli"/>
                <a:sym typeface="Muli"/>
              </a:rPr>
              <a:t>Đồ án này tập trung vào việc kiểm thử hiệu năng (performance testing), một quy trình quan trọng trong phát triển phần mềm nhằm đánh giá khả năng chịu tải và đáp ứng của hệ thống trong các điều kiện hoạt động khác nhau. Bằng cách áp dụng các kỹ thuật kiểm thử như kiểm tra tải (load testing), kiểm tra stress (stress testing), và kiểm tra độ ổn định (endurance testing), đồ án sẽ phân tích và xác định các điểm yếu của hệ thống, từ đó đề xuất các biện pháp cải thiện hiệu suất. Mục tiêu của đồ án là đảm bảo hệ thống hoạt động ổn định, hiệu quả và đáng tin cậy ngay cả khi đối mặt với khối lượng công việc lớn.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95818" y="3287954"/>
            <a:ext cx="11384238" cy="9252281"/>
          </a:xfrm>
          <a:custGeom>
            <a:avLst/>
            <a:gdLst/>
            <a:ahLst/>
            <a:cxnLst/>
            <a:rect l="l" t="t" r="r" b="b"/>
            <a:pathLst>
              <a:path w="11384238" h="9252281">
                <a:moveTo>
                  <a:pt x="0" y="0"/>
                </a:moveTo>
                <a:lnTo>
                  <a:pt x="11384238" y="0"/>
                </a:lnTo>
                <a:lnTo>
                  <a:pt x="11384238" y="9252280"/>
                </a:lnTo>
                <a:lnTo>
                  <a:pt x="0" y="92522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1037863" y="2133600"/>
          <a:ext cx="16230600" cy="6701085"/>
        </p:xfrm>
        <a:graphic>
          <a:graphicData uri="http://schemas.openxmlformats.org/drawingml/2006/table">
            <a:tbl>
              <a:tblPr/>
              <a:tblGrid>
                <a:gridCol w="1754705">
                  <a:extLst>
                    <a:ext uri="{9D8B030D-6E8A-4147-A177-3AD203B41FA5}">
                      <a16:colId xmlns:a16="http://schemas.microsoft.com/office/drawing/2014/main" val="20000"/>
                    </a:ext>
                  </a:extLst>
                </a:gridCol>
                <a:gridCol w="3726329">
                  <a:extLst>
                    <a:ext uri="{9D8B030D-6E8A-4147-A177-3AD203B41FA5}">
                      <a16:colId xmlns:a16="http://schemas.microsoft.com/office/drawing/2014/main" val="20001"/>
                    </a:ext>
                  </a:extLst>
                </a:gridCol>
                <a:gridCol w="3784868">
                  <a:extLst>
                    <a:ext uri="{9D8B030D-6E8A-4147-A177-3AD203B41FA5}">
                      <a16:colId xmlns:a16="http://schemas.microsoft.com/office/drawing/2014/main" val="20002"/>
                    </a:ext>
                  </a:extLst>
                </a:gridCol>
                <a:gridCol w="3718578">
                  <a:extLst>
                    <a:ext uri="{9D8B030D-6E8A-4147-A177-3AD203B41FA5}">
                      <a16:colId xmlns:a16="http://schemas.microsoft.com/office/drawing/2014/main" val="20003"/>
                    </a:ext>
                  </a:extLst>
                </a:gridCol>
                <a:gridCol w="3246120">
                  <a:extLst>
                    <a:ext uri="{9D8B030D-6E8A-4147-A177-3AD203B41FA5}">
                      <a16:colId xmlns:a16="http://schemas.microsoft.com/office/drawing/2014/main" val="20004"/>
                    </a:ext>
                  </a:extLst>
                </a:gridCol>
              </a:tblGrid>
              <a:tr h="1092413">
                <a:tc>
                  <a:txBody>
                    <a:bodyPr/>
                    <a:lstStyle/>
                    <a:p>
                      <a:pPr algn="ctr">
                        <a:lnSpc>
                          <a:spcPts val="30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3219"/>
                        </a:lnSpc>
                        <a:defRPr/>
                      </a:pPr>
                      <a:r>
                        <a:rPr lang="en-US" sz="2299" b="1">
                          <a:solidFill>
                            <a:srgbClr val="000000"/>
                          </a:solidFill>
                          <a:latin typeface="Muli Bold"/>
                          <a:ea typeface="Muli Bold"/>
                          <a:cs typeface="Muli Bold"/>
                          <a:sym typeface="Muli Bold"/>
                        </a:rPr>
                        <a:t>Capacity test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3219"/>
                        </a:lnSpc>
                        <a:defRPr/>
                      </a:pPr>
                      <a:r>
                        <a:rPr lang="en-US" sz="2299" b="1">
                          <a:solidFill>
                            <a:srgbClr val="000000"/>
                          </a:solidFill>
                          <a:latin typeface="Muli Bold"/>
                          <a:ea typeface="Muli Bold"/>
                          <a:cs typeface="Muli Bold"/>
                          <a:sym typeface="Muli Bold"/>
                        </a:rPr>
                        <a:t>Endurance testing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3219"/>
                        </a:lnSpc>
                        <a:defRPr/>
                      </a:pPr>
                      <a:r>
                        <a:rPr lang="en-US" sz="2299" b="1">
                          <a:solidFill>
                            <a:srgbClr val="000000"/>
                          </a:solidFill>
                          <a:latin typeface="Muli Bold"/>
                          <a:ea typeface="Muli Bold"/>
                          <a:cs typeface="Muli Bold"/>
                          <a:sym typeface="Muli Bold"/>
                        </a:rPr>
                        <a:t>Spike testing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3219"/>
                        </a:lnSpc>
                        <a:defRPr/>
                      </a:pPr>
                      <a:r>
                        <a:rPr lang="en-US" sz="2299" b="1">
                          <a:solidFill>
                            <a:srgbClr val="000000"/>
                          </a:solidFill>
                          <a:latin typeface="Muli Bold"/>
                          <a:ea typeface="Muli Bold"/>
                          <a:cs typeface="Muli Bold"/>
                          <a:sym typeface="Muli Bold"/>
                        </a:rPr>
                        <a:t>Volume testing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804336">
                <a:tc>
                  <a:txBody>
                    <a:bodyPr/>
                    <a:lstStyle/>
                    <a:p>
                      <a:pPr algn="ctr">
                        <a:lnSpc>
                          <a:spcPts val="3079"/>
                        </a:lnSpc>
                        <a:defRPr/>
                      </a:pPr>
                      <a:r>
                        <a:rPr lang="en-US" sz="2199" b="1">
                          <a:solidFill>
                            <a:srgbClr val="000000"/>
                          </a:solidFill>
                          <a:latin typeface="Muli Bold"/>
                          <a:ea typeface="Muli Bold"/>
                          <a:cs typeface="Muli Bold"/>
                          <a:sym typeface="Muli Bold"/>
                        </a:rPr>
                        <a:t>Khái niệm</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380"/>
                        </a:lnSpc>
                        <a:defRPr/>
                      </a:pPr>
                      <a:r>
                        <a:rPr lang="en-US" sz="1700">
                          <a:solidFill>
                            <a:srgbClr val="000000"/>
                          </a:solidFill>
                          <a:latin typeface="Muli"/>
                          <a:ea typeface="Muli"/>
                          <a:cs typeface="Muli"/>
                          <a:sym typeface="Muli"/>
                        </a:rPr>
                        <a:t>Capacity Testing là kỹ thuật kiểm thử xác định khả năng tối đa của hệ thống, bao gồm số lượng người dùng, giao dịch và dữ liệu mà hệ thống có thể xử lý trước khi hiệu suất giảm hoặc xảy ra lỗi.</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Endurance Testing là kỹ thuật kiểm thử đánh giá hiệu suất và độ ổn định của hệ thống khi hoạt động liên tục trong thời gian dài, nhằm phát hiện các vấn đề như rò rỉ tài nguyên và giảm hiệu suất.</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Spike Testing là kỹ thuật kiểm thử đánh giá khả năng xử lý của hệ thống khi gặp tải đột ngột và tăng cao trong thời gian ngắn, nhằm xác định xem hệ thống có thể phục hồi và hoạt động ổn định sau khi chịu tải cao hay không.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Volume Testing là kỹ thuật kiểm thử đánh giá khả năng xử lý của hệ thống với lượng lớn dữ liệu đầu vào, nhằm xác định hiệu suất và khả năng quản lý dữ liệu của hệ thống.</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804336">
                <a:tc>
                  <a:txBody>
                    <a:bodyPr/>
                    <a:lstStyle/>
                    <a:p>
                      <a:pPr algn="ctr">
                        <a:lnSpc>
                          <a:spcPts val="3079"/>
                        </a:lnSpc>
                        <a:defRPr/>
                      </a:pPr>
                      <a:r>
                        <a:rPr lang="en-US" sz="2199" b="1">
                          <a:solidFill>
                            <a:srgbClr val="000000"/>
                          </a:solidFill>
                          <a:latin typeface="Muli Bold"/>
                          <a:ea typeface="Muli Bold"/>
                          <a:cs typeface="Muli Bold"/>
                          <a:sym typeface="Muli Bold"/>
                        </a:rPr>
                        <a:t>Ví dụ</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380"/>
                        </a:lnSpc>
                        <a:defRPr/>
                      </a:pPr>
                      <a:r>
                        <a:rPr lang="en-US" sz="1700">
                          <a:solidFill>
                            <a:srgbClr val="000000"/>
                          </a:solidFill>
                          <a:latin typeface="Muli"/>
                          <a:ea typeface="Muli"/>
                          <a:cs typeface="Muli"/>
                          <a:sym typeface="Muli"/>
                        </a:rPr>
                        <a:t>Kiểm tra ứng dụng web thương mại điện tử bằng cách xác định số lượng người dùng đồng thời tối đa mà hệ thống có thể hỗ trợ mà không giảm hiệu suất, ví dụ như 10,000 người dùng cùng lúc với thời gian phản hồi dưới 2 giây.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Kiểm tra ứng dụng ngân hàng bằng cách giữ hệ thống hoạt động liên tục trong 24 giờ với 500 người dùng thực hiện giao dịch, nhằm xác định xem hệ thống có duy trì hiệu suất ổn định và không gặp lỗi hay không.</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Kiểm tra trang web bán vé bằng cách đột ngột tăng số lượng người dùng từ 100 lên 10,000 trong vài giây, nhằm xác định khả năng của hệ thống trong việc xử lý tải đột ngột mà không bị sập hoặc giảm hiệu suất.</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Kiểm tra hệ thống quản lý dữ liệu bằng cách nhập 1 triệu bản ghi vào cơ sở dữ liệu, nhằm xác định khả năng xử lý và hiệu suất của hệ thống khi làm việc với lượng dữ liệu lớn.</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4" name="TextBox 4"/>
          <p:cNvSpPr txBox="1"/>
          <p:nvPr/>
        </p:nvSpPr>
        <p:spPr>
          <a:xfrm>
            <a:off x="6520443" y="1028700"/>
            <a:ext cx="10738857" cy="1104900"/>
          </a:xfrm>
          <a:prstGeom prst="rect">
            <a:avLst/>
          </a:prstGeom>
        </p:spPr>
        <p:txBody>
          <a:bodyPr lIns="0" tIns="0" rIns="0" bIns="0" rtlCol="0" anchor="t">
            <a:spAutoFit/>
          </a:bodyPr>
          <a:lstStyle/>
          <a:p>
            <a:pPr marL="0" lvl="0" indent="0" algn="r">
              <a:lnSpc>
                <a:spcPts val="8760"/>
              </a:lnSpc>
              <a:spcBef>
                <a:spcPct val="0"/>
              </a:spcBef>
            </a:pPr>
            <a:r>
              <a:rPr lang="en-US" sz="7300" b="1">
                <a:solidFill>
                  <a:srgbClr val="000000"/>
                </a:solidFill>
                <a:latin typeface="Muli Bold"/>
                <a:ea typeface="Muli Bold"/>
                <a:cs typeface="Muli Bold"/>
                <a:sym typeface="Muli Bold"/>
              </a:rPr>
              <a:t>Các dạng kiểm thử khác</a:t>
            </a:r>
          </a:p>
        </p:txBody>
      </p:sp>
      <p:grpSp>
        <p:nvGrpSpPr>
          <p:cNvPr id="5" name="Group 5"/>
          <p:cNvGrpSpPr/>
          <p:nvPr/>
        </p:nvGrpSpPr>
        <p:grpSpPr>
          <a:xfrm>
            <a:off x="1037863" y="1028700"/>
            <a:ext cx="3516876" cy="431386"/>
            <a:chOff x="0" y="0"/>
            <a:chExt cx="4689168" cy="575182"/>
          </a:xfrm>
        </p:grpSpPr>
        <p:sp>
          <p:nvSpPr>
            <p:cNvPr id="6" name="Freeform 6"/>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95818" y="3287954"/>
            <a:ext cx="11384238" cy="9252281"/>
          </a:xfrm>
          <a:custGeom>
            <a:avLst/>
            <a:gdLst/>
            <a:ahLst/>
            <a:cxnLst/>
            <a:rect l="l" t="t" r="r" b="b"/>
            <a:pathLst>
              <a:path w="11384238" h="9252281">
                <a:moveTo>
                  <a:pt x="0" y="0"/>
                </a:moveTo>
                <a:lnTo>
                  <a:pt x="11384238" y="0"/>
                </a:lnTo>
                <a:lnTo>
                  <a:pt x="11384238" y="9252280"/>
                </a:lnTo>
                <a:lnTo>
                  <a:pt x="0" y="92522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1028700" y="2355508"/>
          <a:ext cx="16230600" cy="6110535"/>
        </p:xfrm>
        <a:graphic>
          <a:graphicData uri="http://schemas.openxmlformats.org/drawingml/2006/table">
            <a:tbl>
              <a:tblPr/>
              <a:tblGrid>
                <a:gridCol w="1754705">
                  <a:extLst>
                    <a:ext uri="{9D8B030D-6E8A-4147-A177-3AD203B41FA5}">
                      <a16:colId xmlns:a16="http://schemas.microsoft.com/office/drawing/2014/main" val="20000"/>
                    </a:ext>
                  </a:extLst>
                </a:gridCol>
                <a:gridCol w="3566450">
                  <a:extLst>
                    <a:ext uri="{9D8B030D-6E8A-4147-A177-3AD203B41FA5}">
                      <a16:colId xmlns:a16="http://schemas.microsoft.com/office/drawing/2014/main" val="20001"/>
                    </a:ext>
                  </a:extLst>
                </a:gridCol>
                <a:gridCol w="3549290">
                  <a:extLst>
                    <a:ext uri="{9D8B030D-6E8A-4147-A177-3AD203B41FA5}">
                      <a16:colId xmlns:a16="http://schemas.microsoft.com/office/drawing/2014/main" val="20002"/>
                    </a:ext>
                  </a:extLst>
                </a:gridCol>
                <a:gridCol w="3771437">
                  <a:extLst>
                    <a:ext uri="{9D8B030D-6E8A-4147-A177-3AD203B41FA5}">
                      <a16:colId xmlns:a16="http://schemas.microsoft.com/office/drawing/2014/main" val="20003"/>
                    </a:ext>
                  </a:extLst>
                </a:gridCol>
                <a:gridCol w="3588718">
                  <a:extLst>
                    <a:ext uri="{9D8B030D-6E8A-4147-A177-3AD203B41FA5}">
                      <a16:colId xmlns:a16="http://schemas.microsoft.com/office/drawing/2014/main" val="20004"/>
                    </a:ext>
                  </a:extLst>
                </a:gridCol>
              </a:tblGrid>
              <a:tr h="1092563">
                <a:tc>
                  <a:txBody>
                    <a:bodyPr/>
                    <a:lstStyle/>
                    <a:p>
                      <a:pPr algn="ctr">
                        <a:lnSpc>
                          <a:spcPts val="3079"/>
                        </a:lnSpc>
                        <a:defRPr/>
                      </a:pP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3219"/>
                        </a:lnSpc>
                        <a:defRPr/>
                      </a:pPr>
                      <a:r>
                        <a:rPr lang="en-US" sz="2299" b="1">
                          <a:solidFill>
                            <a:srgbClr val="000000"/>
                          </a:solidFill>
                          <a:latin typeface="Muli Bold"/>
                          <a:ea typeface="Muli Bold"/>
                          <a:cs typeface="Muli Bold"/>
                          <a:sym typeface="Muli Bold"/>
                        </a:rPr>
                        <a:t>Capacity test</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3219"/>
                        </a:lnSpc>
                        <a:defRPr/>
                      </a:pPr>
                      <a:r>
                        <a:rPr lang="en-US" sz="2299" b="1">
                          <a:solidFill>
                            <a:srgbClr val="000000"/>
                          </a:solidFill>
                          <a:latin typeface="Muli Bold"/>
                          <a:ea typeface="Muli Bold"/>
                          <a:cs typeface="Muli Bold"/>
                          <a:sym typeface="Muli Bold"/>
                        </a:rPr>
                        <a:t>Endurance testing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3219"/>
                        </a:lnSpc>
                        <a:defRPr/>
                      </a:pPr>
                      <a:r>
                        <a:rPr lang="en-US" sz="2299" b="1">
                          <a:solidFill>
                            <a:srgbClr val="000000"/>
                          </a:solidFill>
                          <a:latin typeface="Muli Bold"/>
                          <a:ea typeface="Muli Bold"/>
                          <a:cs typeface="Muli Bold"/>
                          <a:sym typeface="Muli Bold"/>
                        </a:rPr>
                        <a:t>Spike testing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ctr">
                        <a:lnSpc>
                          <a:spcPts val="3219"/>
                        </a:lnSpc>
                        <a:defRPr/>
                      </a:pPr>
                      <a:r>
                        <a:rPr lang="en-US" sz="2299" b="1">
                          <a:solidFill>
                            <a:srgbClr val="000000"/>
                          </a:solidFill>
                          <a:latin typeface="Muli Bold"/>
                          <a:ea typeface="Muli Bold"/>
                          <a:cs typeface="Muli Bold"/>
                          <a:sym typeface="Muli Bold"/>
                        </a:rPr>
                        <a:t>Volume testing</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508986">
                <a:tc>
                  <a:txBody>
                    <a:bodyPr/>
                    <a:lstStyle/>
                    <a:p>
                      <a:pPr algn="ctr">
                        <a:lnSpc>
                          <a:spcPts val="3079"/>
                        </a:lnSpc>
                        <a:defRPr/>
                      </a:pPr>
                      <a:r>
                        <a:rPr lang="en-US" sz="2199" b="1">
                          <a:solidFill>
                            <a:srgbClr val="000000"/>
                          </a:solidFill>
                          <a:latin typeface="Muli Bold"/>
                          <a:ea typeface="Muli Bold"/>
                          <a:cs typeface="Muli Bold"/>
                          <a:sym typeface="Muli Bold"/>
                        </a:rPr>
                        <a:t>Mục đích</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380"/>
                        </a:lnSpc>
                        <a:defRPr/>
                      </a:pPr>
                      <a:r>
                        <a:rPr lang="en-US" sz="1700">
                          <a:solidFill>
                            <a:srgbClr val="000000"/>
                          </a:solidFill>
                          <a:latin typeface="Muli"/>
                          <a:ea typeface="Muli"/>
                          <a:cs typeface="Muli"/>
                          <a:sym typeface="Muli"/>
                        </a:rPr>
                        <a:t>Mục đích của Capacity Test là xác định khả năng tối đa mà hệ thống có thể xử lý, bao gồm số lượng người dùng, giao dịch hoặc dữ liệu mà hệ thống có thể quản lý trước khi hiệu suất giảm hoặc xảy ra lỗi.</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Mục đích của Endurance Testing là đánh giá khả năng duy trì hiệu suất và độ ổn định của hệ thống khi hoạt động liên tục trong thời gian dài, nhằm phát hiện các vấn đề như rò rỉ tài nguyên và giảm hiệu suất.</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Mục đích Spike Testing: Đánh giá khả năng của hệ thống trong việc xử lý tải đột ngột và lớn trong thời gian ngắn, nhằm phát hiện các vấn đề về hiệu suất và ổn định khi có sự thay đổi nhanh chóng về số lượng người dùng.</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Mục đích Volume Testing là xác định khả năng xử lý và hiệu suất của hệ thống khi làm việc với lượng lớn dữ liệu, nhằm phát hiện các vấn đề tiềm ẩn như độ trễ, lỗi và giới hạn của hệ thống.</a:t>
                      </a:r>
                      <a:endParaRPr lang="en-US" sz="1100"/>
                    </a:p>
                  </a:txBody>
                  <a:tcPr marL="190500" marR="190500" marT="190500" marB="19050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08986">
                <a:tc>
                  <a:txBody>
                    <a:bodyPr/>
                    <a:lstStyle/>
                    <a:p>
                      <a:pPr algn="ctr">
                        <a:lnSpc>
                          <a:spcPts val="3079"/>
                        </a:lnSpc>
                        <a:defRPr/>
                      </a:pPr>
                      <a:r>
                        <a:rPr lang="en-US" sz="2199" b="1">
                          <a:solidFill>
                            <a:srgbClr val="000000"/>
                          </a:solidFill>
                          <a:latin typeface="Muli Bold"/>
                          <a:ea typeface="Muli Bold"/>
                          <a:cs typeface="Muli Bold"/>
                          <a:sym typeface="Muli Bold"/>
                        </a:rPr>
                        <a:t>Cách thực hiện</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380"/>
                        </a:lnSpc>
                        <a:defRPr/>
                      </a:pPr>
                      <a:r>
                        <a:rPr lang="en-US" sz="1700">
                          <a:solidFill>
                            <a:srgbClr val="000000"/>
                          </a:solidFill>
                          <a:latin typeface="Muli"/>
                          <a:ea typeface="Muli"/>
                          <a:cs typeface="Muli"/>
                          <a:sym typeface="Muli"/>
                        </a:rPr>
                        <a:t>1. Xác định mục tiêu.</a:t>
                      </a:r>
                      <a:endParaRPr lang="en-US" sz="1100"/>
                    </a:p>
                    <a:p>
                      <a:pPr algn="l">
                        <a:lnSpc>
                          <a:spcPts val="2380"/>
                        </a:lnSpc>
                      </a:pPr>
                      <a:r>
                        <a:rPr lang="en-US" sz="1700">
                          <a:solidFill>
                            <a:srgbClr val="000000"/>
                          </a:solidFill>
                          <a:latin typeface="Muli"/>
                          <a:ea typeface="Muli"/>
                          <a:cs typeface="Muli"/>
                          <a:sym typeface="Muli"/>
                        </a:rPr>
                        <a:t>2.Thiết lập kịch bản.</a:t>
                      </a:r>
                    </a:p>
                    <a:p>
                      <a:pPr algn="l">
                        <a:lnSpc>
                          <a:spcPts val="2380"/>
                        </a:lnSpc>
                      </a:pPr>
                      <a:r>
                        <a:rPr lang="en-US" sz="1700">
                          <a:solidFill>
                            <a:srgbClr val="000000"/>
                          </a:solidFill>
                          <a:latin typeface="Muli"/>
                          <a:ea typeface="Muli"/>
                          <a:cs typeface="Muli"/>
                          <a:sym typeface="Muli"/>
                        </a:rPr>
                        <a:t>3. Chọn công cụ kiểm thử.</a:t>
                      </a:r>
                    </a:p>
                    <a:p>
                      <a:pPr algn="l">
                        <a:lnSpc>
                          <a:spcPts val="2380"/>
                        </a:lnSpc>
                      </a:pPr>
                      <a:r>
                        <a:rPr lang="en-US" sz="1700">
                          <a:solidFill>
                            <a:srgbClr val="000000"/>
                          </a:solidFill>
                          <a:latin typeface="Muli"/>
                          <a:ea typeface="Muli"/>
                          <a:cs typeface="Muli"/>
                          <a:sym typeface="Muli"/>
                        </a:rPr>
                        <a:t>4. Thiết lập môi trường.</a:t>
                      </a:r>
                    </a:p>
                    <a:p>
                      <a:pPr algn="l">
                        <a:lnSpc>
                          <a:spcPts val="2380"/>
                        </a:lnSpc>
                      </a:pPr>
                      <a:r>
                        <a:rPr lang="en-US" sz="1700">
                          <a:solidFill>
                            <a:srgbClr val="000000"/>
                          </a:solidFill>
                          <a:latin typeface="Muli"/>
                          <a:ea typeface="Muli"/>
                          <a:cs typeface="Muli"/>
                          <a:sym typeface="Muli"/>
                        </a:rPr>
                        <a:t>5. Thực hiện kiểm thử.</a:t>
                      </a:r>
                    </a:p>
                    <a:p>
                      <a:pPr algn="l">
                        <a:lnSpc>
                          <a:spcPts val="2380"/>
                        </a:lnSpc>
                      </a:pPr>
                      <a:r>
                        <a:rPr lang="en-US" sz="1700">
                          <a:solidFill>
                            <a:srgbClr val="000000"/>
                          </a:solidFill>
                          <a:latin typeface="Muli"/>
                          <a:ea typeface="Muli"/>
                          <a:cs typeface="Muli"/>
                          <a:sym typeface="Muli"/>
                        </a:rPr>
                        <a:t>6. Phân tích kết qua.</a:t>
                      </a:r>
                    </a:p>
                    <a:p>
                      <a:pPr algn="l">
                        <a:lnSpc>
                          <a:spcPts val="2380"/>
                        </a:lnSpc>
                      </a:pPr>
                      <a:endParaRPr lang="en-US" sz="1700">
                        <a:solidFill>
                          <a:srgbClr val="000000"/>
                        </a:solidFill>
                        <a:latin typeface="Muli"/>
                        <a:ea typeface="Muli"/>
                        <a:cs typeface="Muli"/>
                        <a:sym typeface="Muli"/>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1. Xác định mục tiêu.</a:t>
                      </a:r>
                      <a:endParaRPr lang="en-US" sz="1100"/>
                    </a:p>
                    <a:p>
                      <a:pPr algn="l">
                        <a:lnSpc>
                          <a:spcPts val="2380"/>
                        </a:lnSpc>
                      </a:pPr>
                      <a:r>
                        <a:rPr lang="en-US" sz="1700">
                          <a:solidFill>
                            <a:srgbClr val="000000"/>
                          </a:solidFill>
                          <a:latin typeface="Muli"/>
                          <a:ea typeface="Muli"/>
                          <a:cs typeface="Muli"/>
                          <a:sym typeface="Muli"/>
                        </a:rPr>
                        <a:t>2. Thiết lập kịch bản.</a:t>
                      </a:r>
                    </a:p>
                    <a:p>
                      <a:pPr algn="l">
                        <a:lnSpc>
                          <a:spcPts val="2380"/>
                        </a:lnSpc>
                      </a:pPr>
                      <a:r>
                        <a:rPr lang="en-US" sz="1700">
                          <a:solidFill>
                            <a:srgbClr val="000000"/>
                          </a:solidFill>
                          <a:latin typeface="Muli"/>
                          <a:ea typeface="Muli"/>
                          <a:cs typeface="Muli"/>
                          <a:sym typeface="Muli"/>
                        </a:rPr>
                        <a:t>3. Chọn công cụ.</a:t>
                      </a:r>
                    </a:p>
                    <a:p>
                      <a:pPr algn="l">
                        <a:lnSpc>
                          <a:spcPts val="2380"/>
                        </a:lnSpc>
                      </a:pPr>
                      <a:r>
                        <a:rPr lang="en-US" sz="1700">
                          <a:solidFill>
                            <a:srgbClr val="000000"/>
                          </a:solidFill>
                          <a:latin typeface="Muli"/>
                          <a:ea typeface="Muli"/>
                          <a:cs typeface="Muli"/>
                          <a:sym typeface="Muli"/>
                        </a:rPr>
                        <a:t>4. Thực hiện kiểm thử.</a:t>
                      </a:r>
                    </a:p>
                    <a:p>
                      <a:pPr algn="l">
                        <a:lnSpc>
                          <a:spcPts val="2380"/>
                        </a:lnSpc>
                      </a:pPr>
                      <a:r>
                        <a:rPr lang="en-US" sz="1700">
                          <a:solidFill>
                            <a:srgbClr val="000000"/>
                          </a:solidFill>
                          <a:latin typeface="Muli"/>
                          <a:ea typeface="Muli"/>
                          <a:cs typeface="Muli"/>
                          <a:sym typeface="Muli"/>
                        </a:rPr>
                        <a:t>5. Giám sát.</a:t>
                      </a:r>
                    </a:p>
                    <a:p>
                      <a:pPr algn="l">
                        <a:lnSpc>
                          <a:spcPts val="2380"/>
                        </a:lnSpc>
                      </a:pPr>
                      <a:r>
                        <a:rPr lang="en-US" sz="1700">
                          <a:solidFill>
                            <a:srgbClr val="000000"/>
                          </a:solidFill>
                          <a:latin typeface="Muli"/>
                          <a:ea typeface="Muli"/>
                          <a:cs typeface="Muli"/>
                          <a:sym typeface="Muli"/>
                        </a:rPr>
                        <a:t>6. Phân tích kết quả.</a:t>
                      </a:r>
                    </a:p>
                    <a:p>
                      <a:pPr algn="l">
                        <a:lnSpc>
                          <a:spcPts val="2380"/>
                        </a:lnSpc>
                      </a:pPr>
                      <a:endParaRPr lang="en-US" sz="1700">
                        <a:solidFill>
                          <a:srgbClr val="000000"/>
                        </a:solidFill>
                        <a:latin typeface="Muli"/>
                        <a:ea typeface="Muli"/>
                        <a:cs typeface="Muli"/>
                        <a:sym typeface="Muli"/>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1. Xác định mục tiêu.</a:t>
                      </a:r>
                      <a:endParaRPr lang="en-US" sz="1100"/>
                    </a:p>
                    <a:p>
                      <a:pPr algn="l">
                        <a:lnSpc>
                          <a:spcPts val="2380"/>
                        </a:lnSpc>
                      </a:pPr>
                      <a:r>
                        <a:rPr lang="en-US" sz="1700">
                          <a:solidFill>
                            <a:srgbClr val="000000"/>
                          </a:solidFill>
                          <a:latin typeface="Muli"/>
                          <a:ea typeface="Muli"/>
                          <a:cs typeface="Muli"/>
                          <a:sym typeface="Muli"/>
                        </a:rPr>
                        <a:t>2. Chọn công cụ kiểm thử.</a:t>
                      </a:r>
                    </a:p>
                    <a:p>
                      <a:pPr algn="l">
                        <a:lnSpc>
                          <a:spcPts val="2380"/>
                        </a:lnSpc>
                      </a:pPr>
                      <a:r>
                        <a:rPr lang="en-US" sz="1700">
                          <a:solidFill>
                            <a:srgbClr val="000000"/>
                          </a:solidFill>
                          <a:latin typeface="Muli"/>
                          <a:ea typeface="Muli"/>
                          <a:cs typeface="Muli"/>
                          <a:sym typeface="Muli"/>
                        </a:rPr>
                        <a:t>3. Thiết lập tải.</a:t>
                      </a:r>
                    </a:p>
                    <a:p>
                      <a:pPr algn="l">
                        <a:lnSpc>
                          <a:spcPts val="2380"/>
                        </a:lnSpc>
                      </a:pPr>
                      <a:r>
                        <a:rPr lang="en-US" sz="1700">
                          <a:solidFill>
                            <a:srgbClr val="000000"/>
                          </a:solidFill>
                          <a:latin typeface="Muli"/>
                          <a:ea typeface="Muli"/>
                          <a:cs typeface="Muli"/>
                          <a:sym typeface="Muli"/>
                        </a:rPr>
                        <a:t>4. Chạy kiểm thử.</a:t>
                      </a:r>
                    </a:p>
                    <a:p>
                      <a:pPr algn="l">
                        <a:lnSpc>
                          <a:spcPts val="2380"/>
                        </a:lnSpc>
                      </a:pPr>
                      <a:r>
                        <a:rPr lang="en-US" sz="1700">
                          <a:solidFill>
                            <a:srgbClr val="000000"/>
                          </a:solidFill>
                          <a:latin typeface="Muli"/>
                          <a:ea typeface="Muli"/>
                          <a:cs typeface="Muli"/>
                          <a:sym typeface="Muli"/>
                        </a:rPr>
                        <a:t>5. Giám sát hệ thống.</a:t>
                      </a:r>
                    </a:p>
                    <a:p>
                      <a:pPr algn="l">
                        <a:lnSpc>
                          <a:spcPts val="2380"/>
                        </a:lnSpc>
                      </a:pPr>
                      <a:r>
                        <a:rPr lang="en-US" sz="1700">
                          <a:solidFill>
                            <a:srgbClr val="000000"/>
                          </a:solidFill>
                          <a:latin typeface="Muli"/>
                          <a:ea typeface="Muli"/>
                          <a:cs typeface="Muli"/>
                          <a:sym typeface="Muli"/>
                        </a:rPr>
                        <a:t>6. Phân tích kết quả.</a:t>
                      </a:r>
                    </a:p>
                    <a:p>
                      <a:pPr algn="l">
                        <a:lnSpc>
                          <a:spcPts val="2380"/>
                        </a:lnSpc>
                      </a:pPr>
                      <a:endParaRPr lang="en-US" sz="1700">
                        <a:solidFill>
                          <a:srgbClr val="000000"/>
                        </a:solidFill>
                        <a:latin typeface="Muli"/>
                        <a:ea typeface="Muli"/>
                        <a:cs typeface="Muli"/>
                        <a:sym typeface="Muli"/>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380"/>
                        </a:lnSpc>
                        <a:defRPr/>
                      </a:pPr>
                      <a:r>
                        <a:rPr lang="en-US" sz="1700">
                          <a:solidFill>
                            <a:srgbClr val="000000"/>
                          </a:solidFill>
                          <a:latin typeface="Muli"/>
                          <a:ea typeface="Muli"/>
                          <a:cs typeface="Muli"/>
                          <a:sym typeface="Muli"/>
                        </a:rPr>
                        <a:t>1. Xác định mục tiêu.</a:t>
                      </a:r>
                      <a:endParaRPr lang="en-US" sz="1100"/>
                    </a:p>
                    <a:p>
                      <a:pPr algn="l">
                        <a:lnSpc>
                          <a:spcPts val="2380"/>
                        </a:lnSpc>
                      </a:pPr>
                      <a:r>
                        <a:rPr lang="en-US" sz="1700">
                          <a:solidFill>
                            <a:srgbClr val="000000"/>
                          </a:solidFill>
                          <a:latin typeface="Muli"/>
                          <a:ea typeface="Muli"/>
                          <a:cs typeface="Muli"/>
                          <a:sym typeface="Muli"/>
                        </a:rPr>
                        <a:t>2. Chuẩn bị dữ liệu</a:t>
                      </a:r>
                    </a:p>
                    <a:p>
                      <a:pPr algn="l">
                        <a:lnSpc>
                          <a:spcPts val="2380"/>
                        </a:lnSpc>
                      </a:pPr>
                      <a:r>
                        <a:rPr lang="en-US" sz="1700">
                          <a:solidFill>
                            <a:srgbClr val="000000"/>
                          </a:solidFill>
                          <a:latin typeface="Muli"/>
                          <a:ea typeface="Muli"/>
                          <a:cs typeface="Muli"/>
                          <a:sym typeface="Muli"/>
                        </a:rPr>
                        <a:t>3. Thiết lập môi trường</a:t>
                      </a:r>
                    </a:p>
                    <a:p>
                      <a:pPr algn="l">
                        <a:lnSpc>
                          <a:spcPts val="2380"/>
                        </a:lnSpc>
                      </a:pPr>
                      <a:r>
                        <a:rPr lang="en-US" sz="1700">
                          <a:solidFill>
                            <a:srgbClr val="000000"/>
                          </a:solidFill>
                          <a:latin typeface="Muli"/>
                          <a:ea typeface="Muli"/>
                          <a:cs typeface="Muli"/>
                          <a:sym typeface="Muli"/>
                        </a:rPr>
                        <a:t>4. Thực hiện kiểm thử</a:t>
                      </a:r>
                    </a:p>
                    <a:p>
                      <a:pPr algn="l">
                        <a:lnSpc>
                          <a:spcPts val="2380"/>
                        </a:lnSpc>
                      </a:pPr>
                      <a:r>
                        <a:rPr lang="en-US" sz="1700">
                          <a:solidFill>
                            <a:srgbClr val="000000"/>
                          </a:solidFill>
                          <a:latin typeface="Muli"/>
                          <a:ea typeface="Muli"/>
                          <a:cs typeface="Muli"/>
                          <a:sym typeface="Muli"/>
                        </a:rPr>
                        <a:t>5. Giám sát hiệu suất</a:t>
                      </a:r>
                    </a:p>
                    <a:p>
                      <a:pPr algn="l">
                        <a:lnSpc>
                          <a:spcPts val="2380"/>
                        </a:lnSpc>
                      </a:pPr>
                      <a:r>
                        <a:rPr lang="en-US" sz="1700">
                          <a:solidFill>
                            <a:srgbClr val="000000"/>
                          </a:solidFill>
                          <a:latin typeface="Muli"/>
                          <a:ea typeface="Muli"/>
                          <a:cs typeface="Muli"/>
                          <a:sym typeface="Muli"/>
                        </a:rPr>
                        <a:t>6. Phân tích kết quả</a:t>
                      </a:r>
                    </a:p>
                    <a:p>
                      <a:pPr algn="l">
                        <a:lnSpc>
                          <a:spcPts val="2380"/>
                        </a:lnSpc>
                      </a:pPr>
                      <a:endParaRPr lang="en-US" sz="1700">
                        <a:solidFill>
                          <a:srgbClr val="000000"/>
                        </a:solidFill>
                        <a:latin typeface="Muli"/>
                        <a:ea typeface="Muli"/>
                        <a:cs typeface="Muli"/>
                        <a:sym typeface="Muli"/>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4" name="TextBox 4"/>
          <p:cNvSpPr txBox="1"/>
          <p:nvPr/>
        </p:nvSpPr>
        <p:spPr>
          <a:xfrm>
            <a:off x="6520443" y="1028700"/>
            <a:ext cx="10738857" cy="1104900"/>
          </a:xfrm>
          <a:prstGeom prst="rect">
            <a:avLst/>
          </a:prstGeom>
        </p:spPr>
        <p:txBody>
          <a:bodyPr lIns="0" tIns="0" rIns="0" bIns="0" rtlCol="0" anchor="t">
            <a:spAutoFit/>
          </a:bodyPr>
          <a:lstStyle/>
          <a:p>
            <a:pPr marL="0" lvl="0" indent="0" algn="r">
              <a:lnSpc>
                <a:spcPts val="8760"/>
              </a:lnSpc>
              <a:spcBef>
                <a:spcPct val="0"/>
              </a:spcBef>
            </a:pPr>
            <a:r>
              <a:rPr lang="en-US" sz="7300" b="1">
                <a:solidFill>
                  <a:srgbClr val="000000"/>
                </a:solidFill>
                <a:latin typeface="Muli Bold"/>
                <a:ea typeface="Muli Bold"/>
                <a:cs typeface="Muli Bold"/>
                <a:sym typeface="Muli Bold"/>
              </a:rPr>
              <a:t>Các dạng kiểm thử khác</a:t>
            </a:r>
          </a:p>
        </p:txBody>
      </p:sp>
      <p:grpSp>
        <p:nvGrpSpPr>
          <p:cNvPr id="5" name="Group 5"/>
          <p:cNvGrpSpPr/>
          <p:nvPr/>
        </p:nvGrpSpPr>
        <p:grpSpPr>
          <a:xfrm>
            <a:off x="1028700" y="1149764"/>
            <a:ext cx="3516876" cy="431386"/>
            <a:chOff x="0" y="0"/>
            <a:chExt cx="4689168" cy="575182"/>
          </a:xfrm>
        </p:grpSpPr>
        <p:sp>
          <p:nvSpPr>
            <p:cNvPr id="6" name="Freeform 6"/>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4057968"/>
            <a:ext cx="18288000" cy="2217082"/>
            <a:chOff x="0" y="0"/>
            <a:chExt cx="24384000" cy="2956110"/>
          </a:xfrm>
        </p:grpSpPr>
        <p:sp>
          <p:nvSpPr>
            <p:cNvPr id="4" name="TextBox 4"/>
            <p:cNvSpPr txBox="1"/>
            <p:nvPr/>
          </p:nvSpPr>
          <p:spPr>
            <a:xfrm>
              <a:off x="0" y="-11"/>
              <a:ext cx="24384000" cy="17272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a:ea typeface="Muli"/>
                  <a:cs typeface="Muli"/>
                  <a:sym typeface="Muli"/>
                </a:rPr>
                <a:t>Lợi ích của Performance Testing</a:t>
              </a:r>
            </a:p>
          </p:txBody>
        </p:sp>
        <p:sp>
          <p:nvSpPr>
            <p:cNvPr id="5" name="TextBox 5"/>
            <p:cNvSpPr txBox="1"/>
            <p:nvPr/>
          </p:nvSpPr>
          <p:spPr>
            <a:xfrm>
              <a:off x="0" y="2317957"/>
              <a:ext cx="24384000" cy="638175"/>
            </a:xfrm>
            <a:prstGeom prst="rect">
              <a:avLst/>
            </a:prstGeom>
          </p:spPr>
          <p:txBody>
            <a:bodyPr lIns="0" tIns="0" rIns="0" bIns="0" rtlCol="0" anchor="t">
              <a:spAutoFit/>
            </a:bodyPr>
            <a:lstStyle/>
            <a:p>
              <a:pPr algn="ctr">
                <a:lnSpc>
                  <a:spcPts val="3900"/>
                </a:lnSpc>
              </a:pPr>
              <a:r>
                <a:rPr lang="en-US" sz="3000">
                  <a:solidFill>
                    <a:srgbClr val="000000"/>
                  </a:solidFill>
                  <a:latin typeface="Muli"/>
                  <a:ea typeface="Muli"/>
                  <a:cs typeface="Muli"/>
                  <a:sym typeface="Muli"/>
                </a:rPr>
                <a:t>Tổng quan kiểm thử hiệu năng</a:t>
              </a:r>
            </a:p>
          </p:txBody>
        </p:sp>
      </p:grpSp>
      <p:grpSp>
        <p:nvGrpSpPr>
          <p:cNvPr id="6" name="Group 6"/>
          <p:cNvGrpSpPr/>
          <p:nvPr/>
        </p:nvGrpSpPr>
        <p:grpSpPr>
          <a:xfrm>
            <a:off x="1028700" y="1127332"/>
            <a:ext cx="3516876" cy="431386"/>
            <a:chOff x="0" y="0"/>
            <a:chExt cx="4689168" cy="575182"/>
          </a:xfrm>
        </p:grpSpPr>
        <p:sp>
          <p:nvSpPr>
            <p:cNvPr id="7" name="Freeform 7"/>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9973198" y="3497617"/>
            <a:ext cx="6613546" cy="4015291"/>
          </a:xfrm>
          <a:custGeom>
            <a:avLst/>
            <a:gdLst/>
            <a:ahLst/>
            <a:cxnLst/>
            <a:rect l="l" t="t" r="r" b="b"/>
            <a:pathLst>
              <a:path w="6613546" h="4015291">
                <a:moveTo>
                  <a:pt x="0" y="0"/>
                </a:moveTo>
                <a:lnTo>
                  <a:pt x="6613546" y="0"/>
                </a:lnTo>
                <a:lnTo>
                  <a:pt x="6613546" y="4015291"/>
                </a:lnTo>
                <a:lnTo>
                  <a:pt x="0" y="4015291"/>
                </a:lnTo>
                <a:lnTo>
                  <a:pt x="0" y="0"/>
                </a:lnTo>
                <a:close/>
              </a:path>
            </a:pathLst>
          </a:custGeom>
          <a:blipFill>
            <a:blip r:embed="rId6"/>
            <a:stretch>
              <a:fillRect l="-3967" r="-3967"/>
            </a:stretch>
          </a:blipFill>
        </p:spPr>
      </p:sp>
      <p:sp>
        <p:nvSpPr>
          <p:cNvPr id="7" name="TextBox 7"/>
          <p:cNvSpPr txBox="1"/>
          <p:nvPr/>
        </p:nvSpPr>
        <p:spPr>
          <a:xfrm>
            <a:off x="1028700" y="3497617"/>
            <a:ext cx="8757597" cy="4714875"/>
          </a:xfrm>
          <a:prstGeom prst="rect">
            <a:avLst/>
          </a:prstGeom>
        </p:spPr>
        <p:txBody>
          <a:bodyPr lIns="0" tIns="0" rIns="0" bIns="0" rtlCol="0" anchor="t">
            <a:spAutoFit/>
          </a:bodyPr>
          <a:lstStyle/>
          <a:p>
            <a:pPr algn="l">
              <a:lnSpc>
                <a:spcPts val="4141"/>
              </a:lnSpc>
            </a:pPr>
            <a:r>
              <a:rPr lang="en-US" sz="3451">
                <a:solidFill>
                  <a:srgbClr val="000000"/>
                </a:solidFill>
                <a:latin typeface="Muli"/>
                <a:ea typeface="Muli"/>
                <a:cs typeface="Muli"/>
                <a:sym typeface="Muli"/>
              </a:rPr>
              <a:t>-Nâng tầm trải nghiệm người dùng.</a:t>
            </a:r>
          </a:p>
          <a:p>
            <a:pPr algn="l">
              <a:lnSpc>
                <a:spcPts val="4141"/>
              </a:lnSpc>
            </a:pPr>
            <a:endParaRPr lang="en-US" sz="3451">
              <a:solidFill>
                <a:srgbClr val="000000"/>
              </a:solidFill>
              <a:latin typeface="Muli"/>
              <a:ea typeface="Muli"/>
              <a:cs typeface="Muli"/>
              <a:sym typeface="Muli"/>
            </a:endParaRPr>
          </a:p>
          <a:p>
            <a:pPr algn="l">
              <a:lnSpc>
                <a:spcPts val="4141"/>
              </a:lnSpc>
            </a:pPr>
            <a:r>
              <a:rPr lang="en-US" sz="3451">
                <a:solidFill>
                  <a:srgbClr val="000000"/>
                </a:solidFill>
                <a:latin typeface="Muli"/>
                <a:ea typeface="Muli"/>
                <a:cs typeface="Muli"/>
                <a:sym typeface="Muli"/>
              </a:rPr>
              <a:t>-Tăng cường hiệu quả kinh doanh.</a:t>
            </a:r>
          </a:p>
          <a:p>
            <a:pPr algn="l">
              <a:lnSpc>
                <a:spcPts val="4141"/>
              </a:lnSpc>
            </a:pPr>
            <a:endParaRPr lang="en-US" sz="3451">
              <a:solidFill>
                <a:srgbClr val="000000"/>
              </a:solidFill>
              <a:latin typeface="Muli"/>
              <a:ea typeface="Muli"/>
              <a:cs typeface="Muli"/>
              <a:sym typeface="Muli"/>
            </a:endParaRPr>
          </a:p>
          <a:p>
            <a:pPr algn="l">
              <a:lnSpc>
                <a:spcPts val="4141"/>
              </a:lnSpc>
            </a:pPr>
            <a:r>
              <a:rPr lang="en-US" sz="3451">
                <a:solidFill>
                  <a:srgbClr val="000000"/>
                </a:solidFill>
                <a:latin typeface="Muli"/>
                <a:ea typeface="Muli"/>
                <a:cs typeface="Muli"/>
                <a:sym typeface="Muli"/>
              </a:rPr>
              <a:t>-Tiết kiệm chi phí và tối ưu hóa tài nguyên.</a:t>
            </a:r>
          </a:p>
          <a:p>
            <a:pPr algn="l">
              <a:lnSpc>
                <a:spcPts val="4141"/>
              </a:lnSpc>
            </a:pPr>
            <a:endParaRPr lang="en-US" sz="3451">
              <a:solidFill>
                <a:srgbClr val="000000"/>
              </a:solidFill>
              <a:latin typeface="Muli"/>
              <a:ea typeface="Muli"/>
              <a:cs typeface="Muli"/>
              <a:sym typeface="Muli"/>
            </a:endParaRPr>
          </a:p>
          <a:p>
            <a:pPr algn="l">
              <a:lnSpc>
                <a:spcPts val="4141"/>
              </a:lnSpc>
            </a:pPr>
            <a:r>
              <a:rPr lang="en-US" sz="3451">
                <a:solidFill>
                  <a:srgbClr val="000000"/>
                </a:solidFill>
                <a:latin typeface="Muli"/>
                <a:ea typeface="Muli"/>
                <a:cs typeface="Muli"/>
                <a:sym typeface="Muli"/>
              </a:rPr>
              <a:t>-Đảm bảo sự an toàn và bảo mật.</a:t>
            </a:r>
          </a:p>
          <a:p>
            <a:pPr algn="l">
              <a:lnSpc>
                <a:spcPts val="4141"/>
              </a:lnSpc>
            </a:pPr>
            <a:endParaRPr lang="en-US" sz="3451">
              <a:solidFill>
                <a:srgbClr val="000000"/>
              </a:solidFill>
              <a:latin typeface="Muli"/>
              <a:ea typeface="Muli"/>
              <a:cs typeface="Muli"/>
              <a:sym typeface="Muli"/>
            </a:endParaRPr>
          </a:p>
          <a:p>
            <a:pPr algn="l">
              <a:lnSpc>
                <a:spcPts val="4141"/>
              </a:lnSpc>
              <a:spcBef>
                <a:spcPct val="0"/>
              </a:spcBef>
            </a:pPr>
            <a:endParaRPr lang="en-US" sz="3451">
              <a:solidFill>
                <a:srgbClr val="000000"/>
              </a:solidFill>
              <a:latin typeface="Muli"/>
              <a:ea typeface="Muli"/>
              <a:cs typeface="Muli"/>
              <a:sym typeface="Muli"/>
            </a:endParaRPr>
          </a:p>
        </p:txBody>
      </p:sp>
      <p:sp>
        <p:nvSpPr>
          <p:cNvPr id="8" name="TextBox 8"/>
          <p:cNvSpPr txBox="1"/>
          <p:nvPr/>
        </p:nvSpPr>
        <p:spPr>
          <a:xfrm>
            <a:off x="1028700" y="2139682"/>
            <a:ext cx="12076004"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Lợi ích của Performance Testing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3410268"/>
            <a:ext cx="18288000" cy="3512482"/>
            <a:chOff x="0" y="0"/>
            <a:chExt cx="24384000" cy="4683310"/>
          </a:xfrm>
        </p:grpSpPr>
        <p:sp>
          <p:nvSpPr>
            <p:cNvPr id="4" name="TextBox 4"/>
            <p:cNvSpPr txBox="1"/>
            <p:nvPr/>
          </p:nvSpPr>
          <p:spPr>
            <a:xfrm>
              <a:off x="0" y="-11"/>
              <a:ext cx="24384000" cy="34544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a:ea typeface="Muli"/>
                  <a:cs typeface="Muli"/>
                  <a:sym typeface="Muli"/>
                </a:rPr>
                <a:t>Làm thế nào để thực hiện Performance Testing?</a:t>
              </a:r>
            </a:p>
          </p:txBody>
        </p:sp>
        <p:sp>
          <p:nvSpPr>
            <p:cNvPr id="5" name="TextBox 5"/>
            <p:cNvSpPr txBox="1"/>
            <p:nvPr/>
          </p:nvSpPr>
          <p:spPr>
            <a:xfrm>
              <a:off x="0" y="4045157"/>
              <a:ext cx="24384000" cy="638175"/>
            </a:xfrm>
            <a:prstGeom prst="rect">
              <a:avLst/>
            </a:prstGeom>
          </p:spPr>
          <p:txBody>
            <a:bodyPr lIns="0" tIns="0" rIns="0" bIns="0" rtlCol="0" anchor="t">
              <a:spAutoFit/>
            </a:bodyPr>
            <a:lstStyle/>
            <a:p>
              <a:pPr algn="ctr">
                <a:lnSpc>
                  <a:spcPts val="3900"/>
                </a:lnSpc>
              </a:pPr>
              <a:r>
                <a:rPr lang="en-US" sz="3000">
                  <a:solidFill>
                    <a:srgbClr val="000000"/>
                  </a:solidFill>
                  <a:latin typeface="Muli"/>
                  <a:ea typeface="Muli"/>
                  <a:cs typeface="Muli"/>
                  <a:sym typeface="Muli"/>
                </a:rPr>
                <a:t>Tổng quan kiểm thử hiệu năng</a:t>
              </a:r>
            </a:p>
          </p:txBody>
        </p:sp>
      </p:grpSp>
      <p:grpSp>
        <p:nvGrpSpPr>
          <p:cNvPr id="6" name="Group 6"/>
          <p:cNvGrpSpPr/>
          <p:nvPr/>
        </p:nvGrpSpPr>
        <p:grpSpPr>
          <a:xfrm>
            <a:off x="1028700" y="1127332"/>
            <a:ext cx="3516876" cy="431386"/>
            <a:chOff x="0" y="0"/>
            <a:chExt cx="4689168" cy="575182"/>
          </a:xfrm>
        </p:grpSpPr>
        <p:sp>
          <p:nvSpPr>
            <p:cNvPr id="7" name="Freeform 7"/>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9644841" y="3560872"/>
            <a:ext cx="8224838" cy="4924629"/>
          </a:xfrm>
          <a:custGeom>
            <a:avLst/>
            <a:gdLst/>
            <a:ahLst/>
            <a:cxnLst/>
            <a:rect l="l" t="t" r="r" b="b"/>
            <a:pathLst>
              <a:path w="8224838" h="4924629">
                <a:moveTo>
                  <a:pt x="0" y="0"/>
                </a:moveTo>
                <a:lnTo>
                  <a:pt x="8224838" y="0"/>
                </a:lnTo>
                <a:lnTo>
                  <a:pt x="8224838" y="4924630"/>
                </a:lnTo>
                <a:lnTo>
                  <a:pt x="0" y="4924630"/>
                </a:lnTo>
                <a:lnTo>
                  <a:pt x="0" y="0"/>
                </a:lnTo>
                <a:close/>
              </a:path>
            </a:pathLst>
          </a:custGeom>
          <a:blipFill>
            <a:blip r:embed="rId6"/>
            <a:stretch>
              <a:fillRect t="-7515"/>
            </a:stretch>
          </a:blipFill>
        </p:spPr>
      </p:sp>
      <p:sp>
        <p:nvSpPr>
          <p:cNvPr id="7" name="TextBox 7"/>
          <p:cNvSpPr txBox="1"/>
          <p:nvPr/>
        </p:nvSpPr>
        <p:spPr>
          <a:xfrm>
            <a:off x="1028700" y="3723561"/>
            <a:ext cx="8457179" cy="5062542"/>
          </a:xfrm>
          <a:prstGeom prst="rect">
            <a:avLst/>
          </a:prstGeom>
        </p:spPr>
        <p:txBody>
          <a:bodyPr lIns="0" tIns="0" rIns="0" bIns="0" rtlCol="0" anchor="t">
            <a:spAutoFit/>
          </a:bodyPr>
          <a:lstStyle/>
          <a:p>
            <a:pPr algn="l">
              <a:lnSpc>
                <a:spcPts val="3078"/>
              </a:lnSpc>
            </a:pPr>
            <a:r>
              <a:rPr lang="en-US" sz="2565">
                <a:solidFill>
                  <a:srgbClr val="000000"/>
                </a:solidFill>
                <a:latin typeface="Muli"/>
                <a:ea typeface="Muli"/>
                <a:cs typeface="Muli"/>
                <a:sym typeface="Muli"/>
              </a:rPr>
              <a:t>-Xác định cài đặt để thử nghiệm.</a:t>
            </a:r>
          </a:p>
          <a:p>
            <a:pPr algn="l">
              <a:lnSpc>
                <a:spcPts val="3078"/>
              </a:lnSpc>
            </a:pPr>
            <a:endParaRPr lang="en-US" sz="2565">
              <a:solidFill>
                <a:srgbClr val="000000"/>
              </a:solidFill>
              <a:latin typeface="Muli"/>
              <a:ea typeface="Muli"/>
              <a:cs typeface="Muli"/>
              <a:sym typeface="Muli"/>
            </a:endParaRPr>
          </a:p>
          <a:p>
            <a:pPr algn="l">
              <a:lnSpc>
                <a:spcPts val="3078"/>
              </a:lnSpc>
            </a:pPr>
            <a:r>
              <a:rPr lang="en-US" sz="2565">
                <a:solidFill>
                  <a:srgbClr val="000000"/>
                </a:solidFill>
                <a:latin typeface="Muli"/>
                <a:ea typeface="Muli"/>
                <a:cs typeface="Muli"/>
                <a:sym typeface="Muli"/>
              </a:rPr>
              <a:t>-Xác định và chỉ rõ các tiêu chuẩn thực hiện có thể chấp nhận được.</a:t>
            </a:r>
          </a:p>
          <a:p>
            <a:pPr algn="l">
              <a:lnSpc>
                <a:spcPts val="3078"/>
              </a:lnSpc>
            </a:pPr>
            <a:endParaRPr lang="en-US" sz="2565">
              <a:solidFill>
                <a:srgbClr val="000000"/>
              </a:solidFill>
              <a:latin typeface="Muli"/>
              <a:ea typeface="Muli"/>
              <a:cs typeface="Muli"/>
              <a:sym typeface="Muli"/>
            </a:endParaRPr>
          </a:p>
          <a:p>
            <a:pPr algn="l">
              <a:lnSpc>
                <a:spcPts val="3078"/>
              </a:lnSpc>
            </a:pPr>
            <a:r>
              <a:rPr lang="en-US" sz="2565">
                <a:solidFill>
                  <a:srgbClr val="000000"/>
                </a:solidFill>
                <a:latin typeface="Muli"/>
                <a:ea typeface="Muli"/>
                <a:cs typeface="Muli"/>
                <a:sym typeface="Muli"/>
              </a:rPr>
              <a:t>-Thiết lập và đưa vào sử dụng môi trường thiết kế thử nghiệm.</a:t>
            </a:r>
          </a:p>
          <a:p>
            <a:pPr algn="l">
              <a:lnSpc>
                <a:spcPts val="3078"/>
              </a:lnSpc>
            </a:pPr>
            <a:endParaRPr lang="en-US" sz="2565">
              <a:solidFill>
                <a:srgbClr val="000000"/>
              </a:solidFill>
              <a:latin typeface="Muli"/>
              <a:ea typeface="Muli"/>
              <a:cs typeface="Muli"/>
              <a:sym typeface="Muli"/>
            </a:endParaRPr>
          </a:p>
          <a:p>
            <a:pPr algn="l">
              <a:lnSpc>
                <a:spcPts val="3078"/>
              </a:lnSpc>
            </a:pPr>
            <a:r>
              <a:rPr lang="en-US" sz="2565">
                <a:solidFill>
                  <a:srgbClr val="000000"/>
                </a:solidFill>
                <a:latin typeface="Muli"/>
                <a:ea typeface="Muli"/>
                <a:cs typeface="Muli"/>
                <a:sym typeface="Muli"/>
              </a:rPr>
              <a:t>-Thực hiện bài kiểm tra.</a:t>
            </a:r>
          </a:p>
          <a:p>
            <a:pPr algn="l">
              <a:lnSpc>
                <a:spcPts val="3078"/>
              </a:lnSpc>
            </a:pPr>
            <a:endParaRPr lang="en-US" sz="2565">
              <a:solidFill>
                <a:srgbClr val="000000"/>
              </a:solidFill>
              <a:latin typeface="Muli"/>
              <a:ea typeface="Muli"/>
              <a:cs typeface="Muli"/>
              <a:sym typeface="Muli"/>
            </a:endParaRPr>
          </a:p>
          <a:p>
            <a:pPr algn="l">
              <a:lnSpc>
                <a:spcPts val="3078"/>
              </a:lnSpc>
            </a:pPr>
            <a:r>
              <a:rPr lang="en-US" sz="2565">
                <a:solidFill>
                  <a:srgbClr val="000000"/>
                </a:solidFill>
                <a:latin typeface="Muli"/>
                <a:ea typeface="Muli"/>
                <a:cs typeface="Muli"/>
                <a:sym typeface="Muli"/>
              </a:rPr>
              <a:t>-Kiểm tra lại và phân tích.</a:t>
            </a:r>
          </a:p>
          <a:p>
            <a:pPr algn="l">
              <a:lnSpc>
                <a:spcPts val="3078"/>
              </a:lnSpc>
            </a:pPr>
            <a:endParaRPr lang="en-US" sz="2565">
              <a:solidFill>
                <a:srgbClr val="000000"/>
              </a:solidFill>
              <a:latin typeface="Muli"/>
              <a:ea typeface="Muli"/>
              <a:cs typeface="Muli"/>
              <a:sym typeface="Muli"/>
            </a:endParaRPr>
          </a:p>
          <a:p>
            <a:pPr algn="l">
              <a:lnSpc>
                <a:spcPts val="3078"/>
              </a:lnSpc>
              <a:spcBef>
                <a:spcPct val="0"/>
              </a:spcBef>
            </a:pPr>
            <a:endParaRPr lang="en-US" sz="2565">
              <a:solidFill>
                <a:srgbClr val="000000"/>
              </a:solidFill>
              <a:latin typeface="Muli"/>
              <a:ea typeface="Muli"/>
              <a:cs typeface="Muli"/>
              <a:sym typeface="Muli"/>
            </a:endParaRPr>
          </a:p>
        </p:txBody>
      </p:sp>
      <p:sp>
        <p:nvSpPr>
          <p:cNvPr id="8" name="TextBox 8"/>
          <p:cNvSpPr txBox="1"/>
          <p:nvPr/>
        </p:nvSpPr>
        <p:spPr>
          <a:xfrm>
            <a:off x="1028700" y="2208451"/>
            <a:ext cx="15241365" cy="772160"/>
          </a:xfrm>
          <a:prstGeom prst="rect">
            <a:avLst/>
          </a:prstGeom>
        </p:spPr>
        <p:txBody>
          <a:bodyPr lIns="0" tIns="0" rIns="0" bIns="0" rtlCol="0" anchor="t">
            <a:spAutoFit/>
          </a:bodyPr>
          <a:lstStyle/>
          <a:p>
            <a:pPr algn="ctr">
              <a:lnSpc>
                <a:spcPts val="6160"/>
              </a:lnSpc>
            </a:pPr>
            <a:r>
              <a:rPr lang="en-US" sz="4400" b="1">
                <a:solidFill>
                  <a:srgbClr val="000000"/>
                </a:solidFill>
                <a:latin typeface="DejaVu Serif Bold"/>
                <a:ea typeface="DejaVu Serif Bold"/>
                <a:cs typeface="DejaVu Serif Bold"/>
                <a:sym typeface="DejaVu Serif Bold"/>
              </a:rPr>
              <a:t>Làm thế nào để thực hiện Performance Testing?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3410268"/>
            <a:ext cx="18288000" cy="3512482"/>
            <a:chOff x="0" y="0"/>
            <a:chExt cx="24384000" cy="4683310"/>
          </a:xfrm>
        </p:grpSpPr>
        <p:sp>
          <p:nvSpPr>
            <p:cNvPr id="4" name="TextBox 4"/>
            <p:cNvSpPr txBox="1"/>
            <p:nvPr/>
          </p:nvSpPr>
          <p:spPr>
            <a:xfrm>
              <a:off x="0" y="-11"/>
              <a:ext cx="24384000" cy="34544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a:ea typeface="Muli"/>
                  <a:cs typeface="Muli"/>
                  <a:sym typeface="Muli"/>
                </a:rPr>
                <a:t>Gợi ý một số công cụ kiểm thử hiệu năng hiệu quả</a:t>
              </a:r>
            </a:p>
          </p:txBody>
        </p:sp>
        <p:sp>
          <p:nvSpPr>
            <p:cNvPr id="5" name="TextBox 5"/>
            <p:cNvSpPr txBox="1"/>
            <p:nvPr/>
          </p:nvSpPr>
          <p:spPr>
            <a:xfrm>
              <a:off x="0" y="4045157"/>
              <a:ext cx="24384000" cy="638175"/>
            </a:xfrm>
            <a:prstGeom prst="rect">
              <a:avLst/>
            </a:prstGeom>
          </p:spPr>
          <p:txBody>
            <a:bodyPr lIns="0" tIns="0" rIns="0" bIns="0" rtlCol="0" anchor="t">
              <a:spAutoFit/>
            </a:bodyPr>
            <a:lstStyle/>
            <a:p>
              <a:pPr algn="ctr">
                <a:lnSpc>
                  <a:spcPts val="3900"/>
                </a:lnSpc>
              </a:pPr>
              <a:r>
                <a:rPr lang="en-US" sz="3000">
                  <a:solidFill>
                    <a:srgbClr val="000000"/>
                  </a:solidFill>
                  <a:latin typeface="Muli"/>
                  <a:ea typeface="Muli"/>
                  <a:cs typeface="Muli"/>
                  <a:sym typeface="Muli"/>
                </a:rPr>
                <a:t>Tổng quan kiểm thử hiệu năng</a:t>
              </a:r>
            </a:p>
          </p:txBody>
        </p:sp>
      </p:grpSp>
      <p:grpSp>
        <p:nvGrpSpPr>
          <p:cNvPr id="6" name="Group 6"/>
          <p:cNvGrpSpPr/>
          <p:nvPr/>
        </p:nvGrpSpPr>
        <p:grpSpPr>
          <a:xfrm>
            <a:off x="1028700" y="1127332"/>
            <a:ext cx="3516876" cy="431386"/>
            <a:chOff x="0" y="0"/>
            <a:chExt cx="4689168" cy="575182"/>
          </a:xfrm>
        </p:grpSpPr>
        <p:sp>
          <p:nvSpPr>
            <p:cNvPr id="7" name="Freeform 7"/>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6207582" y="3328968"/>
            <a:ext cx="5872836" cy="2936418"/>
          </a:xfrm>
          <a:custGeom>
            <a:avLst/>
            <a:gdLst/>
            <a:ahLst/>
            <a:cxnLst/>
            <a:rect l="l" t="t" r="r" b="b"/>
            <a:pathLst>
              <a:path w="5872836" h="2936418">
                <a:moveTo>
                  <a:pt x="0" y="0"/>
                </a:moveTo>
                <a:lnTo>
                  <a:pt x="5872836" y="0"/>
                </a:lnTo>
                <a:lnTo>
                  <a:pt x="5872836" y="2936418"/>
                </a:lnTo>
                <a:lnTo>
                  <a:pt x="0" y="2936418"/>
                </a:lnTo>
                <a:lnTo>
                  <a:pt x="0" y="0"/>
                </a:lnTo>
                <a:close/>
              </a:path>
            </a:pathLst>
          </a:custGeom>
          <a:blipFill>
            <a:blip r:embed="rId6"/>
            <a:stretch>
              <a:fillRect/>
            </a:stretch>
          </a:blipFill>
        </p:spPr>
      </p:sp>
      <p:sp>
        <p:nvSpPr>
          <p:cNvPr id="7" name="Freeform 7"/>
          <p:cNvSpPr/>
          <p:nvPr/>
        </p:nvSpPr>
        <p:spPr>
          <a:xfrm>
            <a:off x="11657901" y="6205538"/>
            <a:ext cx="5601399" cy="3052762"/>
          </a:xfrm>
          <a:custGeom>
            <a:avLst/>
            <a:gdLst/>
            <a:ahLst/>
            <a:cxnLst/>
            <a:rect l="l" t="t" r="r" b="b"/>
            <a:pathLst>
              <a:path w="5601399" h="3052762">
                <a:moveTo>
                  <a:pt x="0" y="0"/>
                </a:moveTo>
                <a:lnTo>
                  <a:pt x="5601399" y="0"/>
                </a:lnTo>
                <a:lnTo>
                  <a:pt x="5601399" y="3052762"/>
                </a:lnTo>
                <a:lnTo>
                  <a:pt x="0" y="3052762"/>
                </a:lnTo>
                <a:lnTo>
                  <a:pt x="0" y="0"/>
                </a:lnTo>
                <a:close/>
              </a:path>
            </a:pathLst>
          </a:custGeom>
          <a:blipFill>
            <a:blip r:embed="rId7"/>
            <a:stretch>
              <a:fillRect/>
            </a:stretch>
          </a:blipFill>
        </p:spPr>
      </p:sp>
      <p:sp>
        <p:nvSpPr>
          <p:cNvPr id="8" name="TextBox 8"/>
          <p:cNvSpPr txBox="1"/>
          <p:nvPr/>
        </p:nvSpPr>
        <p:spPr>
          <a:xfrm>
            <a:off x="1028700" y="3725594"/>
            <a:ext cx="3772770" cy="6286500"/>
          </a:xfrm>
          <a:prstGeom prst="rect">
            <a:avLst/>
          </a:prstGeom>
        </p:spPr>
        <p:txBody>
          <a:bodyPr lIns="0" tIns="0" rIns="0" bIns="0" rtlCol="0" anchor="t">
            <a:spAutoFit/>
          </a:bodyPr>
          <a:lstStyle/>
          <a:p>
            <a:pPr algn="l">
              <a:lnSpc>
                <a:spcPts val="4141"/>
              </a:lnSpc>
            </a:pPr>
            <a:r>
              <a:rPr lang="en-US" sz="3451">
                <a:solidFill>
                  <a:srgbClr val="000000"/>
                </a:solidFill>
                <a:latin typeface="Muli"/>
                <a:ea typeface="Muli"/>
                <a:cs typeface="Muli"/>
                <a:sym typeface="Muli"/>
              </a:rPr>
              <a:t>1.Apache JMeter</a:t>
            </a:r>
          </a:p>
          <a:p>
            <a:pPr algn="l">
              <a:lnSpc>
                <a:spcPts val="4141"/>
              </a:lnSpc>
            </a:pPr>
            <a:endParaRPr lang="en-US" sz="3451">
              <a:solidFill>
                <a:srgbClr val="000000"/>
              </a:solidFill>
              <a:latin typeface="Muli"/>
              <a:ea typeface="Muli"/>
              <a:cs typeface="Muli"/>
              <a:sym typeface="Muli"/>
            </a:endParaRPr>
          </a:p>
          <a:p>
            <a:pPr algn="l">
              <a:lnSpc>
                <a:spcPts val="4141"/>
              </a:lnSpc>
            </a:pPr>
            <a:r>
              <a:rPr lang="en-US" sz="3451">
                <a:solidFill>
                  <a:srgbClr val="000000"/>
                </a:solidFill>
                <a:latin typeface="Muli"/>
                <a:ea typeface="Muli"/>
                <a:cs typeface="Muli"/>
                <a:sym typeface="Muli"/>
              </a:rPr>
              <a:t>2.Gatling</a:t>
            </a:r>
          </a:p>
          <a:p>
            <a:pPr algn="l">
              <a:lnSpc>
                <a:spcPts val="4141"/>
              </a:lnSpc>
            </a:pPr>
            <a:endParaRPr lang="en-US" sz="3451">
              <a:solidFill>
                <a:srgbClr val="000000"/>
              </a:solidFill>
              <a:latin typeface="Muli"/>
              <a:ea typeface="Muli"/>
              <a:cs typeface="Muli"/>
              <a:sym typeface="Muli"/>
            </a:endParaRPr>
          </a:p>
          <a:p>
            <a:pPr algn="l">
              <a:lnSpc>
                <a:spcPts val="4141"/>
              </a:lnSpc>
            </a:pPr>
            <a:r>
              <a:rPr lang="en-US" sz="3451">
                <a:solidFill>
                  <a:srgbClr val="000000"/>
                </a:solidFill>
                <a:latin typeface="Muli"/>
                <a:ea typeface="Muli"/>
                <a:cs typeface="Muli"/>
                <a:sym typeface="Muli"/>
              </a:rPr>
              <a:t>3.LoadRunner</a:t>
            </a:r>
          </a:p>
          <a:p>
            <a:pPr algn="l">
              <a:lnSpc>
                <a:spcPts val="4141"/>
              </a:lnSpc>
            </a:pPr>
            <a:endParaRPr lang="en-US" sz="3451">
              <a:solidFill>
                <a:srgbClr val="000000"/>
              </a:solidFill>
              <a:latin typeface="Muli"/>
              <a:ea typeface="Muli"/>
              <a:cs typeface="Muli"/>
              <a:sym typeface="Muli"/>
            </a:endParaRPr>
          </a:p>
          <a:p>
            <a:pPr algn="l">
              <a:lnSpc>
                <a:spcPts val="4141"/>
              </a:lnSpc>
            </a:pPr>
            <a:r>
              <a:rPr lang="en-US" sz="3451">
                <a:solidFill>
                  <a:srgbClr val="000000"/>
                </a:solidFill>
                <a:latin typeface="Muli"/>
                <a:ea typeface="Muli"/>
                <a:cs typeface="Muli"/>
                <a:sym typeface="Muli"/>
              </a:rPr>
              <a:t>4.Silk Performer</a:t>
            </a:r>
          </a:p>
          <a:p>
            <a:pPr algn="l">
              <a:lnSpc>
                <a:spcPts val="4141"/>
              </a:lnSpc>
            </a:pPr>
            <a:endParaRPr lang="en-US" sz="3451">
              <a:solidFill>
                <a:srgbClr val="000000"/>
              </a:solidFill>
              <a:latin typeface="Muli"/>
              <a:ea typeface="Muli"/>
              <a:cs typeface="Muli"/>
              <a:sym typeface="Muli"/>
            </a:endParaRPr>
          </a:p>
          <a:p>
            <a:pPr algn="l">
              <a:lnSpc>
                <a:spcPts val="4141"/>
              </a:lnSpc>
            </a:pPr>
            <a:r>
              <a:rPr lang="en-US" sz="3451">
                <a:solidFill>
                  <a:srgbClr val="000000"/>
                </a:solidFill>
                <a:latin typeface="Muli"/>
                <a:ea typeface="Muli"/>
                <a:cs typeface="Muli"/>
                <a:sym typeface="Muli"/>
              </a:rPr>
              <a:t>5.Applause</a:t>
            </a:r>
          </a:p>
          <a:p>
            <a:pPr algn="l">
              <a:lnSpc>
                <a:spcPts val="4141"/>
              </a:lnSpc>
            </a:pPr>
            <a:endParaRPr lang="en-US" sz="3451">
              <a:solidFill>
                <a:srgbClr val="000000"/>
              </a:solidFill>
              <a:latin typeface="Muli"/>
              <a:ea typeface="Muli"/>
              <a:cs typeface="Muli"/>
              <a:sym typeface="Muli"/>
            </a:endParaRPr>
          </a:p>
          <a:p>
            <a:pPr algn="l">
              <a:lnSpc>
                <a:spcPts val="4141"/>
              </a:lnSpc>
            </a:pPr>
            <a:endParaRPr lang="en-US" sz="3451">
              <a:solidFill>
                <a:srgbClr val="000000"/>
              </a:solidFill>
              <a:latin typeface="Muli"/>
              <a:ea typeface="Muli"/>
              <a:cs typeface="Muli"/>
              <a:sym typeface="Muli"/>
            </a:endParaRPr>
          </a:p>
          <a:p>
            <a:pPr algn="l">
              <a:lnSpc>
                <a:spcPts val="4141"/>
              </a:lnSpc>
              <a:spcBef>
                <a:spcPct val="0"/>
              </a:spcBef>
            </a:pPr>
            <a:endParaRPr lang="en-US" sz="3451">
              <a:solidFill>
                <a:srgbClr val="000000"/>
              </a:solidFill>
              <a:latin typeface="Muli"/>
              <a:ea typeface="Muli"/>
              <a:cs typeface="Muli"/>
              <a:sym typeface="Muli"/>
            </a:endParaRPr>
          </a:p>
        </p:txBody>
      </p:sp>
      <p:sp>
        <p:nvSpPr>
          <p:cNvPr id="9" name="TextBox 9"/>
          <p:cNvSpPr txBox="1"/>
          <p:nvPr/>
        </p:nvSpPr>
        <p:spPr>
          <a:xfrm>
            <a:off x="772806" y="2210484"/>
            <a:ext cx="16486494" cy="772160"/>
          </a:xfrm>
          <a:prstGeom prst="rect">
            <a:avLst/>
          </a:prstGeom>
        </p:spPr>
        <p:txBody>
          <a:bodyPr lIns="0" tIns="0" rIns="0" bIns="0" rtlCol="0" anchor="t">
            <a:spAutoFit/>
          </a:bodyPr>
          <a:lstStyle/>
          <a:p>
            <a:pPr algn="ctr">
              <a:lnSpc>
                <a:spcPts val="6160"/>
              </a:lnSpc>
            </a:pPr>
            <a:r>
              <a:rPr lang="en-US" sz="4400" b="1">
                <a:solidFill>
                  <a:srgbClr val="000000"/>
                </a:solidFill>
                <a:latin typeface="DejaVu Serif Bold"/>
                <a:ea typeface="DejaVu Serif Bold"/>
                <a:cs typeface="DejaVu Serif Bold"/>
                <a:sym typeface="DejaVu Serif Bold"/>
              </a:rPr>
              <a:t>Gợi ý một số công cụ kiểm thử hiệu năng hiệu quả</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4057968"/>
            <a:ext cx="18288000" cy="2217082"/>
            <a:chOff x="0" y="0"/>
            <a:chExt cx="24384000" cy="2956110"/>
          </a:xfrm>
        </p:grpSpPr>
        <p:sp>
          <p:nvSpPr>
            <p:cNvPr id="4" name="TextBox 4"/>
            <p:cNvSpPr txBox="1"/>
            <p:nvPr/>
          </p:nvSpPr>
          <p:spPr>
            <a:xfrm>
              <a:off x="0" y="-11"/>
              <a:ext cx="24384000" cy="17272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a:ea typeface="Muli"/>
                  <a:cs typeface="Muli"/>
                  <a:sym typeface="Muli"/>
                </a:rPr>
                <a:t>Công cụ mã nguồn mở</a:t>
              </a:r>
            </a:p>
          </p:txBody>
        </p:sp>
        <p:sp>
          <p:nvSpPr>
            <p:cNvPr id="5" name="TextBox 5"/>
            <p:cNvSpPr txBox="1"/>
            <p:nvPr/>
          </p:nvSpPr>
          <p:spPr>
            <a:xfrm>
              <a:off x="0" y="2317957"/>
              <a:ext cx="24384000" cy="638175"/>
            </a:xfrm>
            <a:prstGeom prst="rect">
              <a:avLst/>
            </a:prstGeom>
          </p:spPr>
          <p:txBody>
            <a:bodyPr lIns="0" tIns="0" rIns="0" bIns="0" rtlCol="0" anchor="t">
              <a:spAutoFit/>
            </a:bodyPr>
            <a:lstStyle/>
            <a:p>
              <a:pPr algn="ctr">
                <a:lnSpc>
                  <a:spcPts val="3900"/>
                </a:lnSpc>
              </a:pPr>
              <a:r>
                <a:rPr lang="en-US" sz="3000">
                  <a:solidFill>
                    <a:srgbClr val="000000"/>
                  </a:solidFill>
                  <a:latin typeface="Muli"/>
                  <a:ea typeface="Muli"/>
                  <a:cs typeface="Muli"/>
                  <a:sym typeface="Muli"/>
                </a:rPr>
                <a:t>Performance testing tools</a:t>
              </a:r>
            </a:p>
          </p:txBody>
        </p:sp>
      </p:grpSp>
      <p:grpSp>
        <p:nvGrpSpPr>
          <p:cNvPr id="6" name="Group 6"/>
          <p:cNvGrpSpPr/>
          <p:nvPr/>
        </p:nvGrpSpPr>
        <p:grpSpPr>
          <a:xfrm>
            <a:off x="1028700" y="1127332"/>
            <a:ext cx="3516876" cy="431386"/>
            <a:chOff x="0" y="0"/>
            <a:chExt cx="4689168" cy="575182"/>
          </a:xfrm>
        </p:grpSpPr>
        <p:sp>
          <p:nvSpPr>
            <p:cNvPr id="7" name="Freeform 7"/>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TextBox 6"/>
          <p:cNvSpPr txBox="1"/>
          <p:nvPr/>
        </p:nvSpPr>
        <p:spPr>
          <a:xfrm>
            <a:off x="1028700" y="3544444"/>
            <a:ext cx="16230600" cy="1941812"/>
          </a:xfrm>
          <a:prstGeom prst="rect">
            <a:avLst/>
          </a:prstGeom>
        </p:spPr>
        <p:txBody>
          <a:bodyPr lIns="0" tIns="0" rIns="0" bIns="0" rtlCol="0" anchor="t">
            <a:spAutoFit/>
          </a:bodyPr>
          <a:lstStyle/>
          <a:p>
            <a:pPr algn="l">
              <a:lnSpc>
                <a:spcPts val="3838"/>
              </a:lnSpc>
              <a:spcBef>
                <a:spcPct val="0"/>
              </a:spcBef>
            </a:pPr>
            <a:r>
              <a:rPr lang="en-US" sz="3198">
                <a:solidFill>
                  <a:srgbClr val="000000"/>
                </a:solidFill>
                <a:latin typeface="Muli"/>
                <a:ea typeface="Muli"/>
                <a:cs typeface="Muli"/>
                <a:sym typeface="Muli"/>
              </a:rPr>
              <a:t>Công cụ mã nguồn mở là phần mềm mà mã nguồn của nó được công khai, cho phép bất kỳ ai cũng có thể xem, sửa đổi và phân phối lại. Điều này có nghĩa là người dùng và các nhà phát triển khác có quyền truy cập đầy đủ vào mã nguồn của phần mềm, giúp họ có thể tùy chỉnh và phát triển thêm theo nhu cầu.</a:t>
            </a:r>
          </a:p>
        </p:txBody>
      </p:sp>
      <p:sp>
        <p:nvSpPr>
          <p:cNvPr id="7" name="TextBox 7"/>
          <p:cNvSpPr txBox="1"/>
          <p:nvPr/>
        </p:nvSpPr>
        <p:spPr>
          <a:xfrm>
            <a:off x="1028700" y="2139712"/>
            <a:ext cx="10902823"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Công cụ mã nguồn mở là gì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1028700"/>
            <a:ext cx="2318395" cy="2318386"/>
            <a:chOff x="0" y="0"/>
            <a:chExt cx="6350000" cy="6349975"/>
          </a:xfrm>
        </p:grpSpPr>
        <p:sp>
          <p:nvSpPr>
            <p:cNvPr id="3" name="Freeform 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a:stretch>
            </a:blipFill>
          </p:spPr>
        </p:sp>
      </p:grpSp>
      <p:grpSp>
        <p:nvGrpSpPr>
          <p:cNvPr id="4" name="Group 4"/>
          <p:cNvGrpSpPr/>
          <p:nvPr/>
        </p:nvGrpSpPr>
        <p:grpSpPr>
          <a:xfrm>
            <a:off x="9144000" y="3984307"/>
            <a:ext cx="2318395" cy="2318386"/>
            <a:chOff x="0" y="0"/>
            <a:chExt cx="6350000" cy="6349975"/>
          </a:xfrm>
        </p:grpSpPr>
        <p:sp>
          <p:nvSpPr>
            <p:cNvPr id="5" name="Freeform 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a:stretch>
            </a:blipFill>
          </p:spPr>
        </p:sp>
      </p:grpSp>
      <p:grpSp>
        <p:nvGrpSpPr>
          <p:cNvPr id="6" name="Group 6"/>
          <p:cNvGrpSpPr/>
          <p:nvPr/>
        </p:nvGrpSpPr>
        <p:grpSpPr>
          <a:xfrm>
            <a:off x="9144000" y="6939914"/>
            <a:ext cx="2318395" cy="2318386"/>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a:stretch>
            </a:blipFill>
          </p:spPr>
        </p:sp>
      </p:grpSp>
      <p:sp>
        <p:nvSpPr>
          <p:cNvPr id="8" name="AutoShape 8"/>
          <p:cNvSpPr/>
          <p:nvPr/>
        </p:nvSpPr>
        <p:spPr>
          <a:xfrm>
            <a:off x="0" y="0"/>
            <a:ext cx="7962901" cy="10287000"/>
          </a:xfrm>
          <a:prstGeom prst="rect">
            <a:avLst/>
          </a:prstGeom>
          <a:solidFill>
            <a:srgbClr val="F4F4F4"/>
          </a:solidFill>
        </p:spPr>
      </p:sp>
      <p:grpSp>
        <p:nvGrpSpPr>
          <p:cNvPr id="9" name="Group 9"/>
          <p:cNvGrpSpPr/>
          <p:nvPr/>
        </p:nvGrpSpPr>
        <p:grpSpPr>
          <a:xfrm>
            <a:off x="1028700" y="1127332"/>
            <a:ext cx="3516876" cy="431386"/>
            <a:chOff x="0" y="0"/>
            <a:chExt cx="4689168" cy="575182"/>
          </a:xfrm>
        </p:grpSpPr>
        <p:sp>
          <p:nvSpPr>
            <p:cNvPr id="10" name="Freeform 10"/>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grpSp>
        <p:nvGrpSpPr>
          <p:cNvPr id="12" name="Group 12"/>
          <p:cNvGrpSpPr/>
          <p:nvPr/>
        </p:nvGrpSpPr>
        <p:grpSpPr>
          <a:xfrm>
            <a:off x="12199158" y="1009846"/>
            <a:ext cx="5585329" cy="2356094"/>
            <a:chOff x="0" y="0"/>
            <a:chExt cx="7447105" cy="3141459"/>
          </a:xfrm>
        </p:grpSpPr>
        <p:sp>
          <p:nvSpPr>
            <p:cNvPr id="13" name="TextBox 13"/>
            <p:cNvSpPr txBox="1"/>
            <p:nvPr/>
          </p:nvSpPr>
          <p:spPr>
            <a:xfrm>
              <a:off x="0" y="871991"/>
              <a:ext cx="7447105" cy="2269490"/>
            </a:xfrm>
            <a:prstGeom prst="rect">
              <a:avLst/>
            </a:prstGeom>
          </p:spPr>
          <p:txBody>
            <a:bodyPr lIns="0" tIns="0" rIns="0" bIns="0" rtlCol="0" anchor="t">
              <a:spAutoFit/>
            </a:bodyPr>
            <a:lstStyle/>
            <a:p>
              <a:pPr algn="l">
                <a:lnSpc>
                  <a:spcPts val="2730"/>
                </a:lnSpc>
              </a:pPr>
              <a:r>
                <a:rPr lang="en-US" sz="2100">
                  <a:solidFill>
                    <a:srgbClr val="000000"/>
                  </a:solidFill>
                  <a:latin typeface="Muli"/>
                  <a:ea typeface="Muli"/>
                  <a:cs typeface="Muli"/>
                  <a:sym typeface="Muli"/>
                </a:rPr>
                <a:t>Tổng quan kiểm thử hiệu năng, các khái niệm: performance test (speed, scalability</a:t>
              </a:r>
            </a:p>
            <a:p>
              <a:pPr algn="l">
                <a:lnSpc>
                  <a:spcPts val="2730"/>
                </a:lnSpc>
              </a:pPr>
              <a:r>
                <a:rPr lang="en-US" sz="2100">
                  <a:solidFill>
                    <a:srgbClr val="000000"/>
                  </a:solidFill>
                  <a:latin typeface="Muli"/>
                  <a:ea typeface="Muli"/>
                  <a:cs typeface="Muli"/>
                  <a:sym typeface="Muli"/>
                </a:rPr>
                <a:t>and stability), load testing, stress testing, capacity test, Endurance testing, Spike</a:t>
              </a:r>
            </a:p>
            <a:p>
              <a:pPr marL="0" lvl="1" indent="0" algn="l">
                <a:lnSpc>
                  <a:spcPts val="2730"/>
                </a:lnSpc>
                <a:spcBef>
                  <a:spcPct val="0"/>
                </a:spcBef>
              </a:pPr>
              <a:r>
                <a:rPr lang="en-US" sz="2100">
                  <a:solidFill>
                    <a:srgbClr val="000000"/>
                  </a:solidFill>
                  <a:latin typeface="Muli"/>
                  <a:ea typeface="Muli"/>
                  <a:cs typeface="Muli"/>
                  <a:sym typeface="Muli"/>
                </a:rPr>
                <a:t>testing, Volume testing, ...</a:t>
              </a:r>
            </a:p>
          </p:txBody>
        </p:sp>
        <p:sp>
          <p:nvSpPr>
            <p:cNvPr id="14" name="TextBox 14"/>
            <p:cNvSpPr txBox="1"/>
            <p:nvPr/>
          </p:nvSpPr>
          <p:spPr>
            <a:xfrm>
              <a:off x="0" y="-19116"/>
              <a:ext cx="7447105" cy="581236"/>
            </a:xfrm>
            <a:prstGeom prst="rect">
              <a:avLst/>
            </a:prstGeom>
          </p:spPr>
          <p:txBody>
            <a:bodyPr lIns="0" tIns="0" rIns="0" bIns="0" rtlCol="0" anchor="t">
              <a:spAutoFit/>
            </a:bodyPr>
            <a:lstStyle/>
            <a:p>
              <a:pPr algn="l">
                <a:lnSpc>
                  <a:spcPts val="3640"/>
                </a:lnSpc>
              </a:pPr>
              <a:r>
                <a:rPr lang="en-US" sz="2800" b="1">
                  <a:solidFill>
                    <a:srgbClr val="000000"/>
                  </a:solidFill>
                  <a:latin typeface="Muli Bold"/>
                  <a:ea typeface="Muli Bold"/>
                  <a:cs typeface="Muli Bold"/>
                  <a:sym typeface="Muli Bold"/>
                </a:rPr>
                <a:t>Lý thuyết</a:t>
              </a:r>
            </a:p>
          </p:txBody>
        </p:sp>
      </p:grpSp>
      <p:grpSp>
        <p:nvGrpSpPr>
          <p:cNvPr id="15" name="Group 15"/>
          <p:cNvGrpSpPr/>
          <p:nvPr/>
        </p:nvGrpSpPr>
        <p:grpSpPr>
          <a:xfrm>
            <a:off x="12199158" y="4294049"/>
            <a:ext cx="5060142" cy="1698902"/>
            <a:chOff x="0" y="0"/>
            <a:chExt cx="6746856" cy="2265203"/>
          </a:xfrm>
        </p:grpSpPr>
        <p:sp>
          <p:nvSpPr>
            <p:cNvPr id="16" name="TextBox 16"/>
            <p:cNvSpPr txBox="1"/>
            <p:nvPr/>
          </p:nvSpPr>
          <p:spPr>
            <a:xfrm>
              <a:off x="0" y="910113"/>
              <a:ext cx="6746856" cy="1355090"/>
            </a:xfrm>
            <a:prstGeom prst="rect">
              <a:avLst/>
            </a:prstGeom>
          </p:spPr>
          <p:txBody>
            <a:bodyPr lIns="0" tIns="0" rIns="0" bIns="0" rtlCol="0" anchor="t">
              <a:spAutoFit/>
            </a:bodyPr>
            <a:lstStyle/>
            <a:p>
              <a:pPr marL="0" lvl="1" indent="0" algn="l">
                <a:lnSpc>
                  <a:spcPts val="2730"/>
                </a:lnSpc>
                <a:spcBef>
                  <a:spcPct val="0"/>
                </a:spcBef>
              </a:pPr>
              <a:r>
                <a:rPr lang="en-US" sz="2100">
                  <a:solidFill>
                    <a:srgbClr val="000000"/>
                  </a:solidFill>
                  <a:latin typeface="Muli"/>
                  <a:ea typeface="Muli"/>
                  <a:cs typeface="Muli"/>
                  <a:sym typeface="Muli"/>
                </a:rPr>
                <a:t>Performance testing tools (chọn 1 công cụ mã nguồn mở và 1 công cụ thương mại)</a:t>
              </a:r>
            </a:p>
          </p:txBody>
        </p:sp>
        <p:sp>
          <p:nvSpPr>
            <p:cNvPr id="17" name="TextBox 17"/>
            <p:cNvSpPr txBox="1"/>
            <p:nvPr/>
          </p:nvSpPr>
          <p:spPr>
            <a:xfrm>
              <a:off x="0" y="-19116"/>
              <a:ext cx="6746856" cy="581236"/>
            </a:xfrm>
            <a:prstGeom prst="rect">
              <a:avLst/>
            </a:prstGeom>
          </p:spPr>
          <p:txBody>
            <a:bodyPr lIns="0" tIns="0" rIns="0" bIns="0" rtlCol="0" anchor="t">
              <a:spAutoFit/>
            </a:bodyPr>
            <a:lstStyle/>
            <a:p>
              <a:pPr algn="l">
                <a:lnSpc>
                  <a:spcPts val="3640"/>
                </a:lnSpc>
              </a:pPr>
              <a:r>
                <a:rPr lang="en-US" sz="2800" b="1">
                  <a:solidFill>
                    <a:srgbClr val="000000"/>
                  </a:solidFill>
                  <a:latin typeface="Muli Bold"/>
                  <a:ea typeface="Muli Bold"/>
                  <a:cs typeface="Muli Bold"/>
                  <a:sym typeface="Muli Bold"/>
                </a:rPr>
                <a:t>Công cụ</a:t>
              </a:r>
            </a:p>
          </p:txBody>
        </p:sp>
      </p:grpSp>
      <p:grpSp>
        <p:nvGrpSpPr>
          <p:cNvPr id="18" name="Group 18"/>
          <p:cNvGrpSpPr/>
          <p:nvPr/>
        </p:nvGrpSpPr>
        <p:grpSpPr>
          <a:xfrm>
            <a:off x="12199158" y="7435397"/>
            <a:ext cx="5060142" cy="1327419"/>
            <a:chOff x="0" y="0"/>
            <a:chExt cx="6746856" cy="1769892"/>
          </a:xfrm>
        </p:grpSpPr>
        <p:sp>
          <p:nvSpPr>
            <p:cNvPr id="19" name="TextBox 19"/>
            <p:cNvSpPr txBox="1"/>
            <p:nvPr/>
          </p:nvSpPr>
          <p:spPr>
            <a:xfrm>
              <a:off x="0" y="872002"/>
              <a:ext cx="6746856" cy="897890"/>
            </a:xfrm>
            <a:prstGeom prst="rect">
              <a:avLst/>
            </a:prstGeom>
          </p:spPr>
          <p:txBody>
            <a:bodyPr lIns="0" tIns="0" rIns="0" bIns="0" rtlCol="0" anchor="t">
              <a:spAutoFit/>
            </a:bodyPr>
            <a:lstStyle/>
            <a:p>
              <a:pPr algn="l">
                <a:lnSpc>
                  <a:spcPts val="2730"/>
                </a:lnSpc>
              </a:pPr>
              <a:r>
                <a:rPr lang="en-US" sz="2100">
                  <a:solidFill>
                    <a:srgbClr val="000000"/>
                  </a:solidFill>
                  <a:latin typeface="Muli"/>
                  <a:ea typeface="Muli"/>
                  <a:cs typeface="Muli"/>
                  <a:sym typeface="Muli"/>
                </a:rPr>
                <a:t>Kiểm thử hiệu năng cho một ứng dụng</a:t>
              </a:r>
            </a:p>
            <a:p>
              <a:pPr marL="0" lvl="1" indent="0" algn="l">
                <a:lnSpc>
                  <a:spcPts val="2730"/>
                </a:lnSpc>
                <a:spcBef>
                  <a:spcPct val="0"/>
                </a:spcBef>
              </a:pPr>
              <a:r>
                <a:rPr lang="en-US" sz="2100">
                  <a:solidFill>
                    <a:srgbClr val="000000"/>
                  </a:solidFill>
                  <a:latin typeface="Muli"/>
                  <a:ea typeface="Muli"/>
                  <a:cs typeface="Muli"/>
                  <a:sym typeface="Muli"/>
                </a:rPr>
                <a:t>Giải thích tham số, đồ thị kết quả</a:t>
              </a:r>
            </a:p>
          </p:txBody>
        </p:sp>
        <p:sp>
          <p:nvSpPr>
            <p:cNvPr id="20" name="TextBox 20"/>
            <p:cNvSpPr txBox="1"/>
            <p:nvPr/>
          </p:nvSpPr>
          <p:spPr>
            <a:xfrm>
              <a:off x="0" y="-19116"/>
              <a:ext cx="6746856" cy="581236"/>
            </a:xfrm>
            <a:prstGeom prst="rect">
              <a:avLst/>
            </a:prstGeom>
          </p:spPr>
          <p:txBody>
            <a:bodyPr lIns="0" tIns="0" rIns="0" bIns="0" rtlCol="0" anchor="t">
              <a:spAutoFit/>
            </a:bodyPr>
            <a:lstStyle/>
            <a:p>
              <a:pPr algn="l">
                <a:lnSpc>
                  <a:spcPts val="3640"/>
                </a:lnSpc>
              </a:pPr>
              <a:r>
                <a:rPr lang="en-US" sz="2800" b="1">
                  <a:solidFill>
                    <a:srgbClr val="000000"/>
                  </a:solidFill>
                  <a:latin typeface="Muli Bold"/>
                  <a:ea typeface="Muli Bold"/>
                  <a:cs typeface="Muli Bold"/>
                  <a:sym typeface="Muli Bold"/>
                </a:rPr>
                <a:t>Demo</a:t>
              </a:r>
            </a:p>
          </p:txBody>
        </p:sp>
      </p:grpSp>
      <p:sp>
        <p:nvSpPr>
          <p:cNvPr id="21" name="TextBox 21"/>
          <p:cNvSpPr txBox="1"/>
          <p:nvPr/>
        </p:nvSpPr>
        <p:spPr>
          <a:xfrm>
            <a:off x="2002474" y="4284524"/>
            <a:ext cx="3957953" cy="1228725"/>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Muli"/>
                <a:ea typeface="Muli"/>
                <a:cs typeface="Muli"/>
                <a:sym typeface="Muli"/>
              </a:rPr>
              <a:t>Mục Lục</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0134475" y="3273165"/>
            <a:ext cx="7595390" cy="5212336"/>
          </a:xfrm>
          <a:custGeom>
            <a:avLst/>
            <a:gdLst/>
            <a:ahLst/>
            <a:cxnLst/>
            <a:rect l="l" t="t" r="r" b="b"/>
            <a:pathLst>
              <a:path w="7595390" h="5212336">
                <a:moveTo>
                  <a:pt x="0" y="0"/>
                </a:moveTo>
                <a:lnTo>
                  <a:pt x="7595390" y="0"/>
                </a:lnTo>
                <a:lnTo>
                  <a:pt x="7595390" y="5212337"/>
                </a:lnTo>
                <a:lnTo>
                  <a:pt x="0" y="5212337"/>
                </a:lnTo>
                <a:lnTo>
                  <a:pt x="0" y="0"/>
                </a:lnTo>
                <a:close/>
              </a:path>
            </a:pathLst>
          </a:custGeom>
          <a:blipFill>
            <a:blip r:embed="rId6"/>
            <a:stretch>
              <a:fillRect/>
            </a:stretch>
          </a:blipFill>
        </p:spPr>
      </p:sp>
      <p:sp>
        <p:nvSpPr>
          <p:cNvPr id="7" name="TextBox 7"/>
          <p:cNvSpPr txBox="1"/>
          <p:nvPr/>
        </p:nvSpPr>
        <p:spPr>
          <a:xfrm>
            <a:off x="772806" y="3528684"/>
            <a:ext cx="8943944" cy="5186809"/>
          </a:xfrm>
          <a:prstGeom prst="rect">
            <a:avLst/>
          </a:prstGeom>
        </p:spPr>
        <p:txBody>
          <a:bodyPr lIns="0" tIns="0" rIns="0" bIns="0" rtlCol="0" anchor="t">
            <a:spAutoFit/>
          </a:bodyPr>
          <a:lstStyle/>
          <a:p>
            <a:pPr algn="l">
              <a:lnSpc>
                <a:spcPts val="3417"/>
              </a:lnSpc>
            </a:pPr>
            <a:r>
              <a:rPr lang="en-US" sz="2847">
                <a:solidFill>
                  <a:srgbClr val="000000"/>
                </a:solidFill>
                <a:latin typeface="Muli"/>
                <a:ea typeface="Muli"/>
                <a:cs typeface="Muli"/>
                <a:sym typeface="Muli"/>
              </a:rPr>
              <a:t>-Minh bạch: Mã nguồn mở cho phép người dùng xem và kiểm tra cách thức hoạt động của phần mềm.</a:t>
            </a:r>
          </a:p>
          <a:p>
            <a:pPr algn="l">
              <a:lnSpc>
                <a:spcPts val="3417"/>
              </a:lnSpc>
            </a:pPr>
            <a:endParaRPr lang="en-US" sz="2847">
              <a:solidFill>
                <a:srgbClr val="000000"/>
              </a:solidFill>
              <a:latin typeface="Muli"/>
              <a:ea typeface="Muli"/>
              <a:cs typeface="Muli"/>
              <a:sym typeface="Muli"/>
            </a:endParaRPr>
          </a:p>
          <a:p>
            <a:pPr algn="l">
              <a:lnSpc>
                <a:spcPts val="3417"/>
              </a:lnSpc>
            </a:pPr>
            <a:r>
              <a:rPr lang="en-US" sz="2847">
                <a:solidFill>
                  <a:srgbClr val="000000"/>
                </a:solidFill>
                <a:latin typeface="Muli"/>
                <a:ea typeface="Muli"/>
                <a:cs typeface="Muli"/>
                <a:sym typeface="Muli"/>
              </a:rPr>
              <a:t>-Tùy chỉnh: Người dùng có thể thay đổi mã nguồn để đáp ứng nhu cầu cá nhân hoặc của tổ chức.</a:t>
            </a:r>
          </a:p>
          <a:p>
            <a:pPr algn="l">
              <a:lnSpc>
                <a:spcPts val="3417"/>
              </a:lnSpc>
            </a:pPr>
            <a:endParaRPr lang="en-US" sz="2847">
              <a:solidFill>
                <a:srgbClr val="000000"/>
              </a:solidFill>
              <a:latin typeface="Muli"/>
              <a:ea typeface="Muli"/>
              <a:cs typeface="Muli"/>
              <a:sym typeface="Muli"/>
            </a:endParaRPr>
          </a:p>
          <a:p>
            <a:pPr algn="l">
              <a:lnSpc>
                <a:spcPts val="3417"/>
              </a:lnSpc>
            </a:pPr>
            <a:r>
              <a:rPr lang="en-US" sz="2847">
                <a:solidFill>
                  <a:srgbClr val="000000"/>
                </a:solidFill>
                <a:latin typeface="Muli"/>
                <a:ea typeface="Muli"/>
                <a:cs typeface="Muli"/>
                <a:sym typeface="Muli"/>
              </a:rPr>
              <a:t>-Cộng đồng phát triển: Công cụ mã nguồn mở thường được hỗ trợ bởi một cộng đồng lớn, giúp phần mềm được cải tiến liên tục.</a:t>
            </a:r>
          </a:p>
          <a:p>
            <a:pPr algn="l">
              <a:lnSpc>
                <a:spcPts val="3417"/>
              </a:lnSpc>
            </a:pPr>
            <a:endParaRPr lang="en-US" sz="2847">
              <a:solidFill>
                <a:srgbClr val="000000"/>
              </a:solidFill>
              <a:latin typeface="Muli"/>
              <a:ea typeface="Muli"/>
              <a:cs typeface="Muli"/>
              <a:sym typeface="Muli"/>
            </a:endParaRPr>
          </a:p>
          <a:p>
            <a:pPr algn="l">
              <a:lnSpc>
                <a:spcPts val="3417"/>
              </a:lnSpc>
              <a:spcBef>
                <a:spcPct val="0"/>
              </a:spcBef>
            </a:pPr>
            <a:r>
              <a:rPr lang="en-US" sz="2847">
                <a:solidFill>
                  <a:srgbClr val="000000"/>
                </a:solidFill>
                <a:latin typeface="Muli"/>
                <a:ea typeface="Muli"/>
                <a:cs typeface="Muli"/>
                <a:sym typeface="Muli"/>
              </a:rPr>
              <a:t>-Miễn phí: Phần lớn các công cụ mã nguồn mở đều miễn phí, giúp giảm chi phí cho người dùng.</a:t>
            </a:r>
          </a:p>
        </p:txBody>
      </p:sp>
      <p:sp>
        <p:nvSpPr>
          <p:cNvPr id="8" name="TextBox 8"/>
          <p:cNvSpPr txBox="1"/>
          <p:nvPr/>
        </p:nvSpPr>
        <p:spPr>
          <a:xfrm>
            <a:off x="1028700" y="2127128"/>
            <a:ext cx="15414794" cy="744330"/>
          </a:xfrm>
          <a:prstGeom prst="rect">
            <a:avLst/>
          </a:prstGeom>
        </p:spPr>
        <p:txBody>
          <a:bodyPr lIns="0" tIns="0" rIns="0" bIns="0" rtlCol="0" anchor="t">
            <a:spAutoFit/>
          </a:bodyPr>
          <a:lstStyle/>
          <a:p>
            <a:pPr algn="ctr">
              <a:lnSpc>
                <a:spcPts val="5997"/>
              </a:lnSpc>
            </a:pPr>
            <a:r>
              <a:rPr lang="en-US" sz="4283" b="1">
                <a:solidFill>
                  <a:srgbClr val="000000"/>
                </a:solidFill>
                <a:latin typeface="DejaVu Serif Bold"/>
                <a:ea typeface="DejaVu Serif Bold"/>
                <a:cs typeface="DejaVu Serif Bold"/>
                <a:sym typeface="DejaVu Serif Bold"/>
              </a:rPr>
              <a:t>Một số đặc điểm chính của công cụ mã nguồn mở:</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9390242" y="2871459"/>
            <a:ext cx="8284619" cy="4587608"/>
          </a:xfrm>
          <a:custGeom>
            <a:avLst/>
            <a:gdLst/>
            <a:ahLst/>
            <a:cxnLst/>
            <a:rect l="l" t="t" r="r" b="b"/>
            <a:pathLst>
              <a:path w="8284619" h="4587608">
                <a:moveTo>
                  <a:pt x="0" y="0"/>
                </a:moveTo>
                <a:lnTo>
                  <a:pt x="8284619" y="0"/>
                </a:lnTo>
                <a:lnTo>
                  <a:pt x="8284619" y="4587608"/>
                </a:lnTo>
                <a:lnTo>
                  <a:pt x="0" y="4587608"/>
                </a:lnTo>
                <a:lnTo>
                  <a:pt x="0" y="0"/>
                </a:lnTo>
                <a:close/>
              </a:path>
            </a:pathLst>
          </a:custGeom>
          <a:blipFill>
            <a:blip r:embed="rId6"/>
            <a:stretch>
              <a:fillRect/>
            </a:stretch>
          </a:blipFill>
        </p:spPr>
      </p:sp>
      <p:sp>
        <p:nvSpPr>
          <p:cNvPr id="7" name="TextBox 7"/>
          <p:cNvSpPr txBox="1"/>
          <p:nvPr/>
        </p:nvSpPr>
        <p:spPr>
          <a:xfrm>
            <a:off x="1028700" y="3525594"/>
            <a:ext cx="7751634" cy="3821804"/>
          </a:xfrm>
          <a:prstGeom prst="rect">
            <a:avLst/>
          </a:prstGeom>
        </p:spPr>
        <p:txBody>
          <a:bodyPr lIns="0" tIns="0" rIns="0" bIns="0" rtlCol="0" anchor="t">
            <a:spAutoFit/>
          </a:bodyPr>
          <a:lstStyle/>
          <a:p>
            <a:pPr algn="l">
              <a:lnSpc>
                <a:spcPts val="3777"/>
              </a:lnSpc>
            </a:pPr>
            <a:r>
              <a:rPr lang="en-US" sz="3147">
                <a:solidFill>
                  <a:srgbClr val="000000"/>
                </a:solidFill>
                <a:latin typeface="Muli"/>
                <a:ea typeface="Muli"/>
                <a:cs typeface="Muli"/>
                <a:sym typeface="Muli"/>
              </a:rPr>
              <a:t>-Miễn phí hoặc chi phí thấp.</a:t>
            </a:r>
          </a:p>
          <a:p>
            <a:pPr algn="l">
              <a:lnSpc>
                <a:spcPts val="3777"/>
              </a:lnSpc>
            </a:pPr>
            <a:endParaRPr lang="en-US" sz="3147">
              <a:solidFill>
                <a:srgbClr val="000000"/>
              </a:solidFill>
              <a:latin typeface="Muli"/>
              <a:ea typeface="Muli"/>
              <a:cs typeface="Muli"/>
              <a:sym typeface="Muli"/>
            </a:endParaRPr>
          </a:p>
          <a:p>
            <a:pPr algn="l">
              <a:lnSpc>
                <a:spcPts val="3777"/>
              </a:lnSpc>
            </a:pPr>
            <a:r>
              <a:rPr lang="en-US" sz="3147">
                <a:solidFill>
                  <a:srgbClr val="000000"/>
                </a:solidFill>
                <a:latin typeface="Muli"/>
                <a:ea typeface="Muli"/>
                <a:cs typeface="Muli"/>
                <a:sym typeface="Muli"/>
              </a:rPr>
              <a:t>-Tùy chỉnh linh hoạt theo nhu cầu.</a:t>
            </a:r>
          </a:p>
          <a:p>
            <a:pPr algn="l">
              <a:lnSpc>
                <a:spcPts val="3777"/>
              </a:lnSpc>
            </a:pPr>
            <a:endParaRPr lang="en-US" sz="3147">
              <a:solidFill>
                <a:srgbClr val="000000"/>
              </a:solidFill>
              <a:latin typeface="Muli"/>
              <a:ea typeface="Muli"/>
              <a:cs typeface="Muli"/>
              <a:sym typeface="Muli"/>
            </a:endParaRPr>
          </a:p>
          <a:p>
            <a:pPr algn="l">
              <a:lnSpc>
                <a:spcPts val="3777"/>
              </a:lnSpc>
            </a:pPr>
            <a:r>
              <a:rPr lang="en-US" sz="3147">
                <a:solidFill>
                  <a:srgbClr val="000000"/>
                </a:solidFill>
                <a:latin typeface="Muli"/>
                <a:ea typeface="Muli"/>
                <a:cs typeface="Muli"/>
                <a:sym typeface="Muli"/>
              </a:rPr>
              <a:t>-Cộng đồng phát triển mạnh mẽ hỗ trợ.</a:t>
            </a:r>
          </a:p>
          <a:p>
            <a:pPr algn="l">
              <a:lnSpc>
                <a:spcPts val="3777"/>
              </a:lnSpc>
            </a:pPr>
            <a:endParaRPr lang="en-US" sz="3147">
              <a:solidFill>
                <a:srgbClr val="000000"/>
              </a:solidFill>
              <a:latin typeface="Muli"/>
              <a:ea typeface="Muli"/>
              <a:cs typeface="Muli"/>
              <a:sym typeface="Muli"/>
            </a:endParaRPr>
          </a:p>
          <a:p>
            <a:pPr algn="l">
              <a:lnSpc>
                <a:spcPts val="3777"/>
              </a:lnSpc>
              <a:spcBef>
                <a:spcPct val="0"/>
              </a:spcBef>
            </a:pPr>
            <a:r>
              <a:rPr lang="en-US" sz="3147">
                <a:solidFill>
                  <a:srgbClr val="000000"/>
                </a:solidFill>
                <a:latin typeface="Muli"/>
                <a:ea typeface="Muli"/>
                <a:cs typeface="Muli"/>
                <a:sym typeface="Muli"/>
              </a:rPr>
              <a:t>-Độc lập với nhà cung cấp, không bị khóa.</a:t>
            </a:r>
          </a:p>
          <a:p>
            <a:pPr algn="l">
              <a:lnSpc>
                <a:spcPts val="3777"/>
              </a:lnSpc>
              <a:spcBef>
                <a:spcPct val="0"/>
              </a:spcBef>
            </a:pPr>
            <a:endParaRPr lang="en-US" sz="3147">
              <a:solidFill>
                <a:srgbClr val="000000"/>
              </a:solidFill>
              <a:latin typeface="Muli"/>
              <a:ea typeface="Muli"/>
              <a:cs typeface="Muli"/>
              <a:sym typeface="Muli"/>
            </a:endParaRPr>
          </a:p>
        </p:txBody>
      </p:sp>
      <p:sp>
        <p:nvSpPr>
          <p:cNvPr id="8" name="TextBox 8"/>
          <p:cNvSpPr txBox="1"/>
          <p:nvPr/>
        </p:nvSpPr>
        <p:spPr>
          <a:xfrm>
            <a:off x="1028700" y="2127128"/>
            <a:ext cx="9714874" cy="744330"/>
          </a:xfrm>
          <a:prstGeom prst="rect">
            <a:avLst/>
          </a:prstGeom>
        </p:spPr>
        <p:txBody>
          <a:bodyPr lIns="0" tIns="0" rIns="0" bIns="0" rtlCol="0" anchor="t">
            <a:spAutoFit/>
          </a:bodyPr>
          <a:lstStyle/>
          <a:p>
            <a:pPr algn="ctr">
              <a:lnSpc>
                <a:spcPts val="5997"/>
              </a:lnSpc>
            </a:pPr>
            <a:r>
              <a:rPr lang="en-US" sz="4283" b="1">
                <a:solidFill>
                  <a:srgbClr val="000000"/>
                </a:solidFill>
                <a:latin typeface="DejaVu Serif Bold"/>
                <a:ea typeface="DejaVu Serif Bold"/>
                <a:cs typeface="DejaVu Serif Bold"/>
                <a:sym typeface="DejaVu Serif Bold"/>
              </a:rPr>
              <a:t>Ưu điểm công cụ mã nguồn mở:</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9144000" y="3528684"/>
            <a:ext cx="8880523" cy="3652115"/>
          </a:xfrm>
          <a:custGeom>
            <a:avLst/>
            <a:gdLst/>
            <a:ahLst/>
            <a:cxnLst/>
            <a:rect l="l" t="t" r="r" b="b"/>
            <a:pathLst>
              <a:path w="8880523" h="3652115">
                <a:moveTo>
                  <a:pt x="0" y="0"/>
                </a:moveTo>
                <a:lnTo>
                  <a:pt x="8880523" y="0"/>
                </a:lnTo>
                <a:lnTo>
                  <a:pt x="8880523" y="3652115"/>
                </a:lnTo>
                <a:lnTo>
                  <a:pt x="0" y="3652115"/>
                </a:lnTo>
                <a:lnTo>
                  <a:pt x="0" y="0"/>
                </a:lnTo>
                <a:close/>
              </a:path>
            </a:pathLst>
          </a:custGeom>
          <a:blipFill>
            <a:blip r:embed="rId6"/>
            <a:stretch>
              <a:fillRect/>
            </a:stretch>
          </a:blipFill>
        </p:spPr>
      </p:sp>
      <p:sp>
        <p:nvSpPr>
          <p:cNvPr id="7" name="TextBox 7"/>
          <p:cNvSpPr txBox="1"/>
          <p:nvPr/>
        </p:nvSpPr>
        <p:spPr>
          <a:xfrm>
            <a:off x="1028700" y="3528684"/>
            <a:ext cx="7837556" cy="4705606"/>
          </a:xfrm>
          <a:prstGeom prst="rect">
            <a:avLst/>
          </a:prstGeom>
        </p:spPr>
        <p:txBody>
          <a:bodyPr lIns="0" tIns="0" rIns="0" bIns="0" rtlCol="0" anchor="t">
            <a:spAutoFit/>
          </a:bodyPr>
          <a:lstStyle/>
          <a:p>
            <a:pPr algn="l">
              <a:lnSpc>
                <a:spcPts val="4133"/>
              </a:lnSpc>
            </a:pPr>
            <a:r>
              <a:rPr lang="en-US" sz="3444">
                <a:solidFill>
                  <a:srgbClr val="000000"/>
                </a:solidFill>
                <a:latin typeface="Muli"/>
                <a:ea typeface="Muli"/>
                <a:cs typeface="Muli"/>
                <a:sym typeface="Muli"/>
              </a:rPr>
              <a:t>-Yêu cầu kỹ năng kỹ thuật để cài đặt và quản lý.</a:t>
            </a:r>
          </a:p>
          <a:p>
            <a:pPr algn="l">
              <a:lnSpc>
                <a:spcPts val="4133"/>
              </a:lnSpc>
            </a:pPr>
            <a:endParaRPr lang="en-US" sz="3444">
              <a:solidFill>
                <a:srgbClr val="000000"/>
              </a:solidFill>
              <a:latin typeface="Muli"/>
              <a:ea typeface="Muli"/>
              <a:cs typeface="Muli"/>
              <a:sym typeface="Muli"/>
            </a:endParaRPr>
          </a:p>
          <a:p>
            <a:pPr algn="l">
              <a:lnSpc>
                <a:spcPts val="4133"/>
              </a:lnSpc>
            </a:pPr>
            <a:r>
              <a:rPr lang="en-US" sz="3444">
                <a:solidFill>
                  <a:srgbClr val="000000"/>
                </a:solidFill>
                <a:latin typeface="Muli"/>
                <a:ea typeface="Muli"/>
                <a:cs typeface="Muli"/>
                <a:sym typeface="Muli"/>
              </a:rPr>
              <a:t>-Hỗ trợ chính thức không tốt bằng các sản phẩm thương mại.</a:t>
            </a:r>
          </a:p>
          <a:p>
            <a:pPr algn="l">
              <a:lnSpc>
                <a:spcPts val="4133"/>
              </a:lnSpc>
            </a:pPr>
            <a:endParaRPr lang="en-US" sz="3444">
              <a:solidFill>
                <a:srgbClr val="000000"/>
              </a:solidFill>
              <a:latin typeface="Muli"/>
              <a:ea typeface="Muli"/>
              <a:cs typeface="Muli"/>
              <a:sym typeface="Muli"/>
            </a:endParaRPr>
          </a:p>
          <a:p>
            <a:pPr algn="l">
              <a:lnSpc>
                <a:spcPts val="4133"/>
              </a:lnSpc>
              <a:spcBef>
                <a:spcPct val="0"/>
              </a:spcBef>
            </a:pPr>
            <a:r>
              <a:rPr lang="en-US" sz="3444">
                <a:solidFill>
                  <a:srgbClr val="000000"/>
                </a:solidFill>
                <a:latin typeface="Muli"/>
                <a:ea typeface="Muli"/>
                <a:cs typeface="Muli"/>
                <a:sym typeface="Muli"/>
              </a:rPr>
              <a:t>-Có thể không đảm bảo bảo mật tuyệt đối.</a:t>
            </a:r>
          </a:p>
          <a:p>
            <a:pPr algn="l">
              <a:lnSpc>
                <a:spcPts val="4133"/>
              </a:lnSpc>
              <a:spcBef>
                <a:spcPct val="0"/>
              </a:spcBef>
            </a:pPr>
            <a:endParaRPr lang="en-US" sz="3444">
              <a:solidFill>
                <a:srgbClr val="000000"/>
              </a:solidFill>
              <a:latin typeface="Muli"/>
              <a:ea typeface="Muli"/>
              <a:cs typeface="Muli"/>
              <a:sym typeface="Muli"/>
            </a:endParaRPr>
          </a:p>
        </p:txBody>
      </p:sp>
      <p:sp>
        <p:nvSpPr>
          <p:cNvPr id="8" name="TextBox 8"/>
          <p:cNvSpPr txBox="1"/>
          <p:nvPr/>
        </p:nvSpPr>
        <p:spPr>
          <a:xfrm>
            <a:off x="1028700" y="2127128"/>
            <a:ext cx="10895734" cy="744330"/>
          </a:xfrm>
          <a:prstGeom prst="rect">
            <a:avLst/>
          </a:prstGeom>
        </p:spPr>
        <p:txBody>
          <a:bodyPr lIns="0" tIns="0" rIns="0" bIns="0" rtlCol="0" anchor="t">
            <a:spAutoFit/>
          </a:bodyPr>
          <a:lstStyle/>
          <a:p>
            <a:pPr algn="ctr">
              <a:lnSpc>
                <a:spcPts val="5997"/>
              </a:lnSpc>
            </a:pPr>
            <a:r>
              <a:rPr lang="en-US" sz="4283" b="1">
                <a:solidFill>
                  <a:srgbClr val="000000"/>
                </a:solidFill>
                <a:latin typeface="DejaVu Serif Bold"/>
                <a:ea typeface="DejaVu Serif Bold"/>
                <a:cs typeface="DejaVu Serif Bold"/>
                <a:sym typeface="DejaVu Serif Bold"/>
              </a:rPr>
              <a:t>Nhược điểm công cụ mã nguồn mở:</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3536418"/>
            <a:ext cx="11301259" cy="3461011"/>
          </a:xfrm>
          <a:custGeom>
            <a:avLst/>
            <a:gdLst/>
            <a:ahLst/>
            <a:cxnLst/>
            <a:rect l="l" t="t" r="r" b="b"/>
            <a:pathLst>
              <a:path w="11301259" h="3461011">
                <a:moveTo>
                  <a:pt x="0" y="0"/>
                </a:moveTo>
                <a:lnTo>
                  <a:pt x="11301258" y="0"/>
                </a:lnTo>
                <a:lnTo>
                  <a:pt x="11301258" y="3461011"/>
                </a:lnTo>
                <a:lnTo>
                  <a:pt x="0" y="3461011"/>
                </a:lnTo>
                <a:lnTo>
                  <a:pt x="0" y="0"/>
                </a:lnTo>
                <a:close/>
              </a:path>
            </a:pathLst>
          </a:custGeom>
          <a:blipFill>
            <a:blip r:embed="rId6"/>
            <a:stretch>
              <a:fillRect/>
            </a:stretch>
          </a:blipFill>
        </p:spPr>
      </p:sp>
      <p:sp>
        <p:nvSpPr>
          <p:cNvPr id="7" name="TextBox 7"/>
          <p:cNvSpPr txBox="1"/>
          <p:nvPr/>
        </p:nvSpPr>
        <p:spPr>
          <a:xfrm>
            <a:off x="0" y="1898118"/>
            <a:ext cx="18288000" cy="12954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a:ea typeface="Muli"/>
                <a:cs typeface="Muli"/>
                <a:sym typeface="Muli"/>
              </a:rPr>
              <a:t>Tìm hiểu về Jmeter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839978" y="9267825"/>
            <a:ext cx="141932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TextBox 7"/>
          <p:cNvSpPr txBox="1"/>
          <p:nvPr/>
        </p:nvSpPr>
        <p:spPr>
          <a:xfrm>
            <a:off x="1028700" y="3739247"/>
            <a:ext cx="16479223" cy="1469143"/>
          </a:xfrm>
          <a:prstGeom prst="rect">
            <a:avLst/>
          </a:prstGeom>
        </p:spPr>
        <p:txBody>
          <a:bodyPr lIns="0" tIns="0" rIns="0" bIns="0" rtlCol="0" anchor="t">
            <a:spAutoFit/>
          </a:bodyPr>
          <a:lstStyle/>
          <a:p>
            <a:pPr algn="l">
              <a:lnSpc>
                <a:spcPts val="3897"/>
              </a:lnSpc>
              <a:spcBef>
                <a:spcPct val="0"/>
              </a:spcBef>
            </a:pPr>
            <a:r>
              <a:rPr lang="en-US" sz="3247">
                <a:solidFill>
                  <a:srgbClr val="000000"/>
                </a:solidFill>
                <a:latin typeface="Muli"/>
                <a:ea typeface="Muli"/>
                <a:cs typeface="Muli"/>
                <a:sym typeface="Muli"/>
              </a:rPr>
              <a:t>JMeter là phần mềm mã nguồn mở Java, ban đầu được thiết kế để kiểm thử ứng dụng web, nhưng nay được dùng cho load test, kiểm thử hiệu năng, functional test, và database server test.</a:t>
            </a:r>
          </a:p>
        </p:txBody>
      </p:sp>
      <p:sp>
        <p:nvSpPr>
          <p:cNvPr id="8" name="TextBox 8"/>
          <p:cNvSpPr txBox="1"/>
          <p:nvPr/>
        </p:nvSpPr>
        <p:spPr>
          <a:xfrm>
            <a:off x="1143654" y="2139682"/>
            <a:ext cx="5409545" cy="862737"/>
          </a:xfrm>
          <a:prstGeom prst="rect">
            <a:avLst/>
          </a:prstGeom>
        </p:spPr>
        <p:txBody>
          <a:bodyPr wrap="square" lIns="0" tIns="0" rIns="0" bIns="0" rtlCol="0" anchor="t">
            <a:spAutoFit/>
          </a:bodyPr>
          <a:lstStyle/>
          <a:p>
            <a:pPr algn="ctr">
              <a:lnSpc>
                <a:spcPts val="7279"/>
              </a:lnSpc>
            </a:pPr>
            <a:r>
              <a:rPr lang="en-US" sz="5199" b="1" dirty="0" err="1">
                <a:solidFill>
                  <a:srgbClr val="000000"/>
                </a:solidFill>
                <a:latin typeface="DejaVu Serif Bold"/>
                <a:ea typeface="DejaVu Serif Bold"/>
                <a:cs typeface="DejaVu Serif Bold"/>
                <a:sym typeface="DejaVu Serif Bold"/>
              </a:rPr>
              <a:t>Jmeter</a:t>
            </a:r>
            <a:r>
              <a:rPr lang="en-US" sz="5199" b="1" dirty="0">
                <a:solidFill>
                  <a:srgbClr val="000000"/>
                </a:solidFill>
                <a:latin typeface="DejaVu Serif Bold"/>
                <a:ea typeface="DejaVu Serif Bold"/>
                <a:cs typeface="DejaVu Serif Bold"/>
                <a:sym typeface="DejaVu Serif Bold"/>
              </a:rPr>
              <a:t> </a:t>
            </a:r>
            <a:r>
              <a:rPr lang="en-US" sz="5199" b="1" dirty="0" err="1">
                <a:solidFill>
                  <a:srgbClr val="000000"/>
                </a:solidFill>
                <a:latin typeface="DejaVu Serif Bold"/>
                <a:ea typeface="DejaVu Serif Bold"/>
                <a:cs typeface="DejaVu Serif Bold"/>
                <a:sym typeface="DejaVu Serif Bold"/>
              </a:rPr>
              <a:t>là</a:t>
            </a:r>
            <a:r>
              <a:rPr lang="en-US" sz="5199" b="1" dirty="0">
                <a:solidFill>
                  <a:srgbClr val="000000"/>
                </a:solidFill>
                <a:latin typeface="DejaVu Serif Bold"/>
                <a:ea typeface="DejaVu Serif Bold"/>
                <a:cs typeface="DejaVu Serif Bold"/>
                <a:sym typeface="DejaVu Serif Bold"/>
              </a:rPr>
              <a:t> </a:t>
            </a:r>
            <a:r>
              <a:rPr lang="en-US" sz="5199" b="1" dirty="0" err="1">
                <a:solidFill>
                  <a:srgbClr val="000000"/>
                </a:solidFill>
                <a:latin typeface="DejaVu Serif Bold"/>
                <a:ea typeface="DejaVu Serif Bold"/>
                <a:cs typeface="DejaVu Serif Bold"/>
                <a:sym typeface="DejaVu Serif Bold"/>
              </a:rPr>
              <a:t>gì</a:t>
            </a:r>
            <a:r>
              <a:rPr lang="en-US" sz="5199" b="1" dirty="0">
                <a:solidFill>
                  <a:srgbClr val="000000"/>
                </a:solidFill>
                <a:latin typeface="DejaVu Serif Bold"/>
                <a:ea typeface="DejaVu Serif Bold"/>
                <a:cs typeface="DejaVu Serif Bold"/>
                <a:sym typeface="DejaVu Serif Bold"/>
              </a:rPr>
              <a:t>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0284587" y="3416336"/>
            <a:ext cx="6974713" cy="4742805"/>
          </a:xfrm>
          <a:custGeom>
            <a:avLst/>
            <a:gdLst/>
            <a:ahLst/>
            <a:cxnLst/>
            <a:rect l="l" t="t" r="r" b="b"/>
            <a:pathLst>
              <a:path w="6974713" h="4742805">
                <a:moveTo>
                  <a:pt x="0" y="0"/>
                </a:moveTo>
                <a:lnTo>
                  <a:pt x="6974713" y="0"/>
                </a:lnTo>
                <a:lnTo>
                  <a:pt x="6974713" y="4742805"/>
                </a:lnTo>
                <a:lnTo>
                  <a:pt x="0" y="4742805"/>
                </a:lnTo>
                <a:lnTo>
                  <a:pt x="0" y="0"/>
                </a:lnTo>
                <a:close/>
              </a:path>
            </a:pathLst>
          </a:custGeom>
          <a:blipFill>
            <a:blip r:embed="rId6"/>
            <a:stretch>
              <a:fillRect/>
            </a:stretch>
          </a:blipFill>
        </p:spPr>
      </p:sp>
      <p:sp>
        <p:nvSpPr>
          <p:cNvPr id="7" name="TextBox 7"/>
          <p:cNvSpPr txBox="1"/>
          <p:nvPr/>
        </p:nvSpPr>
        <p:spPr>
          <a:xfrm>
            <a:off x="15775838" y="9267825"/>
            <a:ext cx="148346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3729660"/>
            <a:ext cx="8724740" cy="5268813"/>
          </a:xfrm>
          <a:prstGeom prst="rect">
            <a:avLst/>
          </a:prstGeom>
        </p:spPr>
        <p:txBody>
          <a:bodyPr lIns="0" tIns="0" rIns="0" bIns="0" rtlCol="0" anchor="t">
            <a:spAutoFit/>
          </a:bodyPr>
          <a:lstStyle/>
          <a:p>
            <a:pPr algn="l">
              <a:lnSpc>
                <a:spcPts val="3787"/>
              </a:lnSpc>
            </a:pPr>
            <a:r>
              <a:rPr lang="en-US" sz="3155">
                <a:solidFill>
                  <a:srgbClr val="000000"/>
                </a:solidFill>
                <a:latin typeface="Muli"/>
                <a:ea typeface="Muli"/>
                <a:cs typeface="Muli"/>
                <a:sym typeface="Muli"/>
              </a:rPr>
              <a:t>-Apache Jmeter có thể sử dụng để kiểm thử hiệu năng đối với cả tài nguyên tĩnh và động.</a:t>
            </a:r>
          </a:p>
          <a:p>
            <a:pPr algn="l">
              <a:lnSpc>
                <a:spcPts val="3787"/>
              </a:lnSpc>
            </a:pPr>
            <a:endParaRPr lang="en-US" sz="3155">
              <a:solidFill>
                <a:srgbClr val="000000"/>
              </a:solidFill>
              <a:latin typeface="Muli"/>
              <a:ea typeface="Muli"/>
              <a:cs typeface="Muli"/>
              <a:sym typeface="Muli"/>
            </a:endParaRPr>
          </a:p>
          <a:p>
            <a:pPr algn="l">
              <a:lnSpc>
                <a:spcPts val="3787"/>
              </a:lnSpc>
            </a:pPr>
            <a:r>
              <a:rPr lang="en-US" sz="3155">
                <a:solidFill>
                  <a:srgbClr val="000000"/>
                </a:solidFill>
                <a:latin typeface="Muli"/>
                <a:ea typeface="Muli"/>
                <a:cs typeface="Muli"/>
                <a:sym typeface="Muli"/>
              </a:rPr>
              <a:t>-Load and perfomance test trên nhiều ứng dụng / server / các loại giao thức khác nhau.</a:t>
            </a:r>
          </a:p>
          <a:p>
            <a:pPr algn="l">
              <a:lnSpc>
                <a:spcPts val="3787"/>
              </a:lnSpc>
            </a:pPr>
            <a:endParaRPr lang="en-US" sz="3155">
              <a:solidFill>
                <a:srgbClr val="000000"/>
              </a:solidFill>
              <a:latin typeface="Muli"/>
              <a:ea typeface="Muli"/>
              <a:cs typeface="Muli"/>
              <a:sym typeface="Muli"/>
            </a:endParaRPr>
          </a:p>
          <a:p>
            <a:pPr algn="l">
              <a:lnSpc>
                <a:spcPts val="3787"/>
              </a:lnSpc>
            </a:pPr>
            <a:r>
              <a:rPr lang="en-US" sz="3155">
                <a:solidFill>
                  <a:srgbClr val="000000"/>
                </a:solidFill>
                <a:latin typeface="Muli"/>
                <a:ea typeface="Muli"/>
                <a:cs typeface="Muli"/>
                <a:sym typeface="Muli"/>
              </a:rPr>
              <a:t>-Đầy đủ tính năng của một IDE kiểm thử ( recording, debugging, building).</a:t>
            </a:r>
          </a:p>
          <a:p>
            <a:pPr algn="l">
              <a:lnSpc>
                <a:spcPts val="3787"/>
              </a:lnSpc>
            </a:pPr>
            <a:endParaRPr lang="en-US" sz="3155">
              <a:solidFill>
                <a:srgbClr val="000000"/>
              </a:solidFill>
              <a:latin typeface="Muli"/>
              <a:ea typeface="Muli"/>
              <a:cs typeface="Muli"/>
              <a:sym typeface="Muli"/>
            </a:endParaRPr>
          </a:p>
          <a:p>
            <a:pPr algn="l">
              <a:lnSpc>
                <a:spcPts val="3787"/>
              </a:lnSpc>
            </a:pPr>
            <a:r>
              <a:rPr lang="en-US" sz="3155">
                <a:solidFill>
                  <a:srgbClr val="000000"/>
                </a:solidFill>
                <a:latin typeface="Muli"/>
                <a:ea typeface="Muli"/>
                <a:cs typeface="Muli"/>
                <a:sym typeface="Muli"/>
              </a:rPr>
              <a:t>-Có khả năng phân tích kết quả test.</a:t>
            </a:r>
          </a:p>
          <a:p>
            <a:pPr algn="l">
              <a:lnSpc>
                <a:spcPts val="3787"/>
              </a:lnSpc>
              <a:spcBef>
                <a:spcPct val="0"/>
              </a:spcBef>
            </a:pPr>
            <a:endParaRPr lang="en-US" sz="3155">
              <a:solidFill>
                <a:srgbClr val="000000"/>
              </a:solidFill>
              <a:latin typeface="Muli"/>
              <a:ea typeface="Muli"/>
              <a:cs typeface="Muli"/>
              <a:sym typeface="Muli"/>
            </a:endParaRPr>
          </a:p>
        </p:txBody>
      </p:sp>
      <p:sp>
        <p:nvSpPr>
          <p:cNvPr id="9" name="TextBox 9"/>
          <p:cNvSpPr txBox="1"/>
          <p:nvPr/>
        </p:nvSpPr>
        <p:spPr>
          <a:xfrm>
            <a:off x="1028700" y="2139620"/>
            <a:ext cx="12054443"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Các chức năng chính của Jmeter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0657696" y="2979758"/>
            <a:ext cx="7107164" cy="4327484"/>
          </a:xfrm>
          <a:custGeom>
            <a:avLst/>
            <a:gdLst/>
            <a:ahLst/>
            <a:cxnLst/>
            <a:rect l="l" t="t" r="r" b="b"/>
            <a:pathLst>
              <a:path w="7107164" h="4327484">
                <a:moveTo>
                  <a:pt x="0" y="0"/>
                </a:moveTo>
                <a:lnTo>
                  <a:pt x="7107164" y="0"/>
                </a:lnTo>
                <a:lnTo>
                  <a:pt x="7107164" y="4327484"/>
                </a:lnTo>
                <a:lnTo>
                  <a:pt x="0" y="4327484"/>
                </a:lnTo>
                <a:lnTo>
                  <a:pt x="0" y="0"/>
                </a:lnTo>
                <a:close/>
              </a:path>
            </a:pathLst>
          </a:custGeom>
          <a:blipFill>
            <a:blip r:embed="rId6"/>
            <a:stretch>
              <a:fillRect l="-530" r="-530"/>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3720625"/>
            <a:ext cx="9418278" cy="3941611"/>
          </a:xfrm>
          <a:prstGeom prst="rect">
            <a:avLst/>
          </a:prstGeom>
        </p:spPr>
        <p:txBody>
          <a:bodyPr lIns="0" tIns="0" rIns="0" bIns="0" rtlCol="0" anchor="t">
            <a:spAutoFit/>
          </a:bodyPr>
          <a:lstStyle/>
          <a:p>
            <a:pPr algn="l">
              <a:lnSpc>
                <a:spcPts val="3471"/>
              </a:lnSpc>
            </a:pPr>
            <a:r>
              <a:rPr lang="en-US" sz="2892">
                <a:solidFill>
                  <a:srgbClr val="000000"/>
                </a:solidFill>
                <a:latin typeface="Muli"/>
                <a:ea typeface="Muli"/>
                <a:cs typeface="Muli"/>
                <a:sym typeface="Muli"/>
              </a:rPr>
              <a:t>-Full Multithreading Framework: JMeter cho phép thực hiện nhiều tác vụ kiểm thử đồng thời với các luồng riêng biệt.</a:t>
            </a:r>
          </a:p>
          <a:p>
            <a:pPr algn="l">
              <a:lnSpc>
                <a:spcPts val="3471"/>
              </a:lnSpc>
            </a:pPr>
            <a:endParaRPr lang="en-US" sz="2892">
              <a:solidFill>
                <a:srgbClr val="000000"/>
              </a:solidFill>
              <a:latin typeface="Muli"/>
              <a:ea typeface="Muli"/>
              <a:cs typeface="Muli"/>
              <a:sym typeface="Muli"/>
            </a:endParaRPr>
          </a:p>
          <a:p>
            <a:pPr algn="l">
              <a:lnSpc>
                <a:spcPts val="3471"/>
              </a:lnSpc>
            </a:pPr>
            <a:r>
              <a:rPr lang="en-US" sz="2892">
                <a:solidFill>
                  <a:srgbClr val="000000"/>
                </a:solidFill>
                <a:latin typeface="Muli"/>
                <a:ea typeface="Muli"/>
                <a:cs typeface="Muli"/>
                <a:sym typeface="Muli"/>
              </a:rPr>
              <a:t>-Highly Extensible: Hỗ trợ mở rộng với mã kiểm thử tùy chỉnh và tích hợp plugin.</a:t>
            </a:r>
          </a:p>
          <a:p>
            <a:pPr algn="l">
              <a:lnSpc>
                <a:spcPts val="3471"/>
              </a:lnSpc>
            </a:pPr>
            <a:endParaRPr lang="en-US" sz="2892">
              <a:solidFill>
                <a:srgbClr val="000000"/>
              </a:solidFill>
              <a:latin typeface="Muli"/>
              <a:ea typeface="Muli"/>
              <a:cs typeface="Muli"/>
              <a:sym typeface="Muli"/>
            </a:endParaRPr>
          </a:p>
          <a:p>
            <a:pPr algn="l">
              <a:lnSpc>
                <a:spcPts val="3471"/>
              </a:lnSpc>
              <a:spcBef>
                <a:spcPct val="0"/>
              </a:spcBef>
            </a:pPr>
            <a:r>
              <a:rPr lang="en-US" sz="2892">
                <a:solidFill>
                  <a:srgbClr val="000000"/>
                </a:solidFill>
                <a:latin typeface="Muli"/>
                <a:ea typeface="Muli"/>
                <a:cs typeface="Muli"/>
                <a:sym typeface="Muli"/>
              </a:rPr>
              <a:t>-Multiple Testing Strategies: Hỗ trợ nhiều chiến lược kiểm thử như kiểm thử tải, phân tán và chức năng.</a:t>
            </a:r>
          </a:p>
        </p:txBody>
      </p:sp>
      <p:sp>
        <p:nvSpPr>
          <p:cNvPr id="9" name="TextBox 9"/>
          <p:cNvSpPr txBox="1"/>
          <p:nvPr/>
        </p:nvSpPr>
        <p:spPr>
          <a:xfrm>
            <a:off x="1028700" y="1796812"/>
            <a:ext cx="7580801"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Ưu điểm của Jmeter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9825876" y="3744242"/>
            <a:ext cx="7534403" cy="5151648"/>
          </a:xfrm>
          <a:custGeom>
            <a:avLst/>
            <a:gdLst/>
            <a:ahLst/>
            <a:cxnLst/>
            <a:rect l="l" t="t" r="r" b="b"/>
            <a:pathLst>
              <a:path w="7534403" h="5151648">
                <a:moveTo>
                  <a:pt x="0" y="0"/>
                </a:moveTo>
                <a:lnTo>
                  <a:pt x="7534404" y="0"/>
                </a:lnTo>
                <a:lnTo>
                  <a:pt x="7534404" y="5151648"/>
                </a:lnTo>
                <a:lnTo>
                  <a:pt x="0" y="5151648"/>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3880495"/>
            <a:ext cx="8115300" cy="5276358"/>
          </a:xfrm>
          <a:prstGeom prst="rect">
            <a:avLst/>
          </a:prstGeom>
        </p:spPr>
        <p:txBody>
          <a:bodyPr lIns="0" tIns="0" rIns="0" bIns="0" rtlCol="0" anchor="t">
            <a:spAutoFit/>
          </a:bodyPr>
          <a:lstStyle/>
          <a:p>
            <a:pPr algn="l">
              <a:lnSpc>
                <a:spcPts val="3792"/>
              </a:lnSpc>
            </a:pPr>
            <a:r>
              <a:rPr lang="en-US" sz="3160">
                <a:solidFill>
                  <a:srgbClr val="000000"/>
                </a:solidFill>
                <a:latin typeface="Muli"/>
                <a:ea typeface="Muli"/>
                <a:cs typeface="Muli"/>
                <a:sym typeface="Muli"/>
              </a:rPr>
              <a:t>-Chỉ dành cho ứng dụng web: JMeter phù hợp cho web, không hỗ trợ kiểm thử ứng dụng desktop.</a:t>
            </a:r>
          </a:p>
          <a:p>
            <a:pPr algn="l">
              <a:lnSpc>
                <a:spcPts val="3792"/>
              </a:lnSpc>
            </a:pPr>
            <a:endParaRPr lang="en-US" sz="3160">
              <a:solidFill>
                <a:srgbClr val="000000"/>
              </a:solidFill>
              <a:latin typeface="Muli"/>
              <a:ea typeface="Muli"/>
              <a:cs typeface="Muli"/>
              <a:sym typeface="Muli"/>
            </a:endParaRPr>
          </a:p>
          <a:p>
            <a:pPr algn="l">
              <a:lnSpc>
                <a:spcPts val="3792"/>
              </a:lnSpc>
            </a:pPr>
            <a:r>
              <a:rPr lang="en-US" sz="3160">
                <a:solidFill>
                  <a:srgbClr val="000000"/>
                </a:solidFill>
                <a:latin typeface="Muli"/>
                <a:ea typeface="Muli"/>
                <a:cs typeface="Muli"/>
                <a:sym typeface="Muli"/>
              </a:rPr>
              <a:t>-Thiếu hỗ trợ JavaScript: JMeter không thể chạy JavaScript hoặc Ajax, ảnh hưởng đến độ chính xác mô phỏng.</a:t>
            </a:r>
          </a:p>
          <a:p>
            <a:pPr algn="l">
              <a:lnSpc>
                <a:spcPts val="3792"/>
              </a:lnSpc>
            </a:pPr>
            <a:endParaRPr lang="en-US" sz="3160">
              <a:solidFill>
                <a:srgbClr val="000000"/>
              </a:solidFill>
              <a:latin typeface="Muli"/>
              <a:ea typeface="Muli"/>
              <a:cs typeface="Muli"/>
              <a:sym typeface="Muli"/>
            </a:endParaRPr>
          </a:p>
          <a:p>
            <a:pPr algn="l">
              <a:lnSpc>
                <a:spcPts val="3792"/>
              </a:lnSpc>
              <a:spcBef>
                <a:spcPct val="0"/>
              </a:spcBef>
            </a:pPr>
            <a:r>
              <a:rPr lang="en-US" sz="3160">
                <a:solidFill>
                  <a:srgbClr val="000000"/>
                </a:solidFill>
                <a:latin typeface="Muli"/>
                <a:ea typeface="Muli"/>
                <a:cs typeface="Muli"/>
                <a:sym typeface="Muli"/>
              </a:rPr>
              <a:t>-Tiêu tốn bộ nhớ: JMeter mô phỏng tải lớn và tạo báo cáo tốn nhiều bộ nhớ.</a:t>
            </a:r>
          </a:p>
          <a:p>
            <a:pPr algn="l">
              <a:lnSpc>
                <a:spcPts val="3792"/>
              </a:lnSpc>
              <a:spcBef>
                <a:spcPct val="0"/>
              </a:spcBef>
            </a:pPr>
            <a:endParaRPr lang="en-US" sz="3160">
              <a:solidFill>
                <a:srgbClr val="000000"/>
              </a:solidFill>
              <a:latin typeface="Muli"/>
              <a:ea typeface="Muli"/>
              <a:cs typeface="Muli"/>
              <a:sym typeface="Muli"/>
            </a:endParaRPr>
          </a:p>
        </p:txBody>
      </p:sp>
      <p:sp>
        <p:nvSpPr>
          <p:cNvPr id="9" name="TextBox 9"/>
          <p:cNvSpPr txBox="1"/>
          <p:nvPr/>
        </p:nvSpPr>
        <p:spPr>
          <a:xfrm>
            <a:off x="1028700" y="2214255"/>
            <a:ext cx="8797176"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Nhược điểm của Jmeter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0728068" y="3050120"/>
            <a:ext cx="6531232" cy="4186761"/>
          </a:xfrm>
          <a:custGeom>
            <a:avLst/>
            <a:gdLst/>
            <a:ahLst/>
            <a:cxnLst/>
            <a:rect l="l" t="t" r="r" b="b"/>
            <a:pathLst>
              <a:path w="6531232" h="4186761">
                <a:moveTo>
                  <a:pt x="0" y="0"/>
                </a:moveTo>
                <a:lnTo>
                  <a:pt x="6531232" y="0"/>
                </a:lnTo>
                <a:lnTo>
                  <a:pt x="6531232" y="4186760"/>
                </a:lnTo>
                <a:lnTo>
                  <a:pt x="0" y="4186760"/>
                </a:lnTo>
                <a:lnTo>
                  <a:pt x="0" y="0"/>
                </a:lnTo>
                <a:close/>
              </a:path>
            </a:pathLst>
          </a:custGeom>
          <a:blipFill>
            <a:blip r:embed="rId6"/>
            <a:stretch>
              <a:fillRect t="-5493"/>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3497190"/>
            <a:ext cx="9495221" cy="5755365"/>
          </a:xfrm>
          <a:prstGeom prst="rect">
            <a:avLst/>
          </a:prstGeom>
        </p:spPr>
        <p:txBody>
          <a:bodyPr lIns="0" tIns="0" rIns="0" bIns="0" rtlCol="0" anchor="t">
            <a:spAutoFit/>
          </a:bodyPr>
          <a:lstStyle/>
          <a:p>
            <a:pPr algn="l">
              <a:lnSpc>
                <a:spcPts val="3792"/>
              </a:lnSpc>
            </a:pPr>
            <a:r>
              <a:rPr lang="en-US" sz="3160">
                <a:solidFill>
                  <a:srgbClr val="000000"/>
                </a:solidFill>
                <a:latin typeface="Muli"/>
                <a:ea typeface="Muli"/>
                <a:cs typeface="Muli"/>
                <a:sym typeface="Muli"/>
              </a:rPr>
              <a:t>-JMeter: Mô phỏng nhiều người dùng gửi yêu cầu đến server và thu thập phản hồi.</a:t>
            </a:r>
          </a:p>
          <a:p>
            <a:pPr algn="l">
              <a:lnSpc>
                <a:spcPts val="3792"/>
              </a:lnSpc>
            </a:pPr>
            <a:endParaRPr lang="en-US" sz="3160">
              <a:solidFill>
                <a:srgbClr val="000000"/>
              </a:solidFill>
              <a:latin typeface="Muli"/>
              <a:ea typeface="Muli"/>
              <a:cs typeface="Muli"/>
              <a:sym typeface="Muli"/>
            </a:endParaRPr>
          </a:p>
          <a:p>
            <a:pPr algn="l">
              <a:lnSpc>
                <a:spcPts val="3792"/>
              </a:lnSpc>
            </a:pPr>
            <a:r>
              <a:rPr lang="en-US" sz="3160">
                <a:solidFill>
                  <a:srgbClr val="000000"/>
                </a:solidFill>
                <a:latin typeface="Muli"/>
                <a:ea typeface="Muli"/>
                <a:cs typeface="Muli"/>
                <a:sym typeface="Muli"/>
              </a:rPr>
              <a:t>-Thread Group: Xác định số lượng người dùng ảo (threads) và các yêu cầu sẽ được gửi.</a:t>
            </a:r>
          </a:p>
          <a:p>
            <a:pPr algn="l">
              <a:lnSpc>
                <a:spcPts val="3792"/>
              </a:lnSpc>
            </a:pPr>
            <a:endParaRPr lang="en-US" sz="3160">
              <a:solidFill>
                <a:srgbClr val="000000"/>
              </a:solidFill>
              <a:latin typeface="Muli"/>
              <a:ea typeface="Muli"/>
              <a:cs typeface="Muli"/>
              <a:sym typeface="Muli"/>
            </a:endParaRPr>
          </a:p>
          <a:p>
            <a:pPr algn="l">
              <a:lnSpc>
                <a:spcPts val="3792"/>
              </a:lnSpc>
            </a:pPr>
            <a:r>
              <a:rPr lang="en-US" sz="3160">
                <a:solidFill>
                  <a:srgbClr val="000000"/>
                </a:solidFill>
                <a:latin typeface="Muli"/>
                <a:ea typeface="Muli"/>
                <a:cs typeface="Muli"/>
                <a:sym typeface="Muli"/>
              </a:rPr>
              <a:t>-Samplers: Gửi các yêu cầu đến server, ví dụ HTTP Request hoặc JDBC Request.</a:t>
            </a:r>
          </a:p>
          <a:p>
            <a:pPr algn="l">
              <a:lnSpc>
                <a:spcPts val="3792"/>
              </a:lnSpc>
            </a:pPr>
            <a:endParaRPr lang="en-US" sz="3160">
              <a:solidFill>
                <a:srgbClr val="000000"/>
              </a:solidFill>
              <a:latin typeface="Muli"/>
              <a:ea typeface="Muli"/>
              <a:cs typeface="Muli"/>
              <a:sym typeface="Muli"/>
            </a:endParaRPr>
          </a:p>
          <a:p>
            <a:pPr algn="l">
              <a:lnSpc>
                <a:spcPts val="3792"/>
              </a:lnSpc>
            </a:pPr>
            <a:r>
              <a:rPr lang="en-US" sz="3160">
                <a:solidFill>
                  <a:srgbClr val="000000"/>
                </a:solidFill>
                <a:latin typeface="Muli"/>
                <a:ea typeface="Muli"/>
                <a:cs typeface="Muli"/>
                <a:sym typeface="Muli"/>
              </a:rPr>
              <a:t>-Listeners: Lưu và hiển thị kết quả kiểm thử dưới dạng bảng hoặc đồ thị.</a:t>
            </a:r>
          </a:p>
          <a:p>
            <a:pPr algn="l">
              <a:lnSpc>
                <a:spcPts val="3792"/>
              </a:lnSpc>
              <a:spcBef>
                <a:spcPct val="0"/>
              </a:spcBef>
            </a:pPr>
            <a:endParaRPr lang="en-US" sz="3160">
              <a:solidFill>
                <a:srgbClr val="000000"/>
              </a:solidFill>
              <a:latin typeface="Muli"/>
              <a:ea typeface="Muli"/>
              <a:cs typeface="Muli"/>
              <a:sym typeface="Muli"/>
            </a:endParaRPr>
          </a:p>
        </p:txBody>
      </p:sp>
      <p:sp>
        <p:nvSpPr>
          <p:cNvPr id="9" name="TextBox 9"/>
          <p:cNvSpPr txBox="1"/>
          <p:nvPr/>
        </p:nvSpPr>
        <p:spPr>
          <a:xfrm>
            <a:off x="1028700" y="2021450"/>
            <a:ext cx="8757597"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Cách hoạt động Jmeter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1906424" y="2265610"/>
            <a:ext cx="5352876" cy="5755780"/>
          </a:xfrm>
          <a:custGeom>
            <a:avLst/>
            <a:gdLst/>
            <a:ahLst/>
            <a:cxnLst/>
            <a:rect l="l" t="t" r="r" b="b"/>
            <a:pathLst>
              <a:path w="5352876" h="5755780">
                <a:moveTo>
                  <a:pt x="0" y="0"/>
                </a:moveTo>
                <a:lnTo>
                  <a:pt x="5352876" y="0"/>
                </a:lnTo>
                <a:lnTo>
                  <a:pt x="5352876" y="5755780"/>
                </a:lnTo>
                <a:lnTo>
                  <a:pt x="0" y="5755780"/>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3363531"/>
            <a:ext cx="9417290" cy="6170994"/>
          </a:xfrm>
          <a:prstGeom prst="rect">
            <a:avLst/>
          </a:prstGeom>
        </p:spPr>
        <p:txBody>
          <a:bodyPr lIns="0" tIns="0" rIns="0" bIns="0" rtlCol="0" anchor="t">
            <a:spAutoFit/>
          </a:bodyPr>
          <a:lstStyle/>
          <a:p>
            <a:pPr algn="l">
              <a:lnSpc>
                <a:spcPts val="3252"/>
              </a:lnSpc>
            </a:pPr>
            <a:r>
              <a:rPr lang="en-US" sz="2710">
                <a:solidFill>
                  <a:srgbClr val="000000"/>
                </a:solidFill>
                <a:latin typeface="Muli"/>
                <a:ea typeface="Muli"/>
                <a:cs typeface="Muli"/>
                <a:sym typeface="Muli"/>
              </a:rPr>
              <a:t>-Yêu cầu hệ thống: JMeter yêu cầu Java, vì vậy cần cài đặt Java Development Kit (JDK).</a:t>
            </a:r>
          </a:p>
          <a:p>
            <a:pPr algn="l">
              <a:lnSpc>
                <a:spcPts val="3252"/>
              </a:lnSpc>
            </a:pPr>
            <a:endParaRPr lang="en-US" sz="2710">
              <a:solidFill>
                <a:srgbClr val="000000"/>
              </a:solidFill>
              <a:latin typeface="Muli"/>
              <a:ea typeface="Muli"/>
              <a:cs typeface="Muli"/>
              <a:sym typeface="Muli"/>
            </a:endParaRPr>
          </a:p>
          <a:p>
            <a:pPr algn="l">
              <a:lnSpc>
                <a:spcPts val="3252"/>
              </a:lnSpc>
            </a:pPr>
            <a:r>
              <a:rPr lang="en-US" sz="2710">
                <a:solidFill>
                  <a:srgbClr val="000000"/>
                </a:solidFill>
                <a:latin typeface="Muli"/>
                <a:ea typeface="Muli"/>
                <a:cs typeface="Muli"/>
                <a:sym typeface="Muli"/>
              </a:rPr>
              <a:t>-Cài đặt: Tải JMeter từ trang chủ, giải nén và chạy file jmeter.bat (Windows) hoặc jmeter.sh (Linux/macOS).</a:t>
            </a:r>
          </a:p>
          <a:p>
            <a:pPr algn="l">
              <a:lnSpc>
                <a:spcPts val="3252"/>
              </a:lnSpc>
            </a:pPr>
            <a:endParaRPr lang="en-US" sz="2710">
              <a:solidFill>
                <a:srgbClr val="000000"/>
              </a:solidFill>
              <a:latin typeface="Muli"/>
              <a:ea typeface="Muli"/>
              <a:cs typeface="Muli"/>
              <a:sym typeface="Muli"/>
            </a:endParaRPr>
          </a:p>
          <a:p>
            <a:pPr algn="l">
              <a:lnSpc>
                <a:spcPts val="3252"/>
              </a:lnSpc>
            </a:pPr>
            <a:r>
              <a:rPr lang="en-US" sz="2710">
                <a:solidFill>
                  <a:srgbClr val="000000"/>
                </a:solidFill>
                <a:latin typeface="Muli"/>
                <a:ea typeface="Muli"/>
                <a:cs typeface="Muli"/>
                <a:sym typeface="Muli"/>
              </a:rPr>
              <a:t>-Tạo kịch bản: Bắt đầu với "Test Plan", thêm "Thread Group", chọn "Sampler" (HTTP, JDBC, FTP Request), và thêm "Listeners" để theo dõi kết quả.</a:t>
            </a:r>
          </a:p>
          <a:p>
            <a:pPr algn="l">
              <a:lnSpc>
                <a:spcPts val="3252"/>
              </a:lnSpc>
            </a:pPr>
            <a:endParaRPr lang="en-US" sz="2710">
              <a:solidFill>
                <a:srgbClr val="000000"/>
              </a:solidFill>
              <a:latin typeface="Muli"/>
              <a:ea typeface="Muli"/>
              <a:cs typeface="Muli"/>
              <a:sym typeface="Muli"/>
            </a:endParaRPr>
          </a:p>
          <a:p>
            <a:pPr algn="l">
              <a:lnSpc>
                <a:spcPts val="3252"/>
              </a:lnSpc>
            </a:pPr>
            <a:r>
              <a:rPr lang="en-US" sz="2710">
                <a:solidFill>
                  <a:srgbClr val="000000"/>
                </a:solidFill>
                <a:latin typeface="Muli"/>
                <a:ea typeface="Muli"/>
                <a:cs typeface="Muli"/>
                <a:sym typeface="Muli"/>
              </a:rPr>
              <a:t>-Chạy kiểm thử: Nhấn "Start" để chạy.</a:t>
            </a:r>
          </a:p>
          <a:p>
            <a:pPr algn="l">
              <a:lnSpc>
                <a:spcPts val="3252"/>
              </a:lnSpc>
            </a:pPr>
            <a:endParaRPr lang="en-US" sz="2710">
              <a:solidFill>
                <a:srgbClr val="000000"/>
              </a:solidFill>
              <a:latin typeface="Muli"/>
              <a:ea typeface="Muli"/>
              <a:cs typeface="Muli"/>
              <a:sym typeface="Muli"/>
            </a:endParaRPr>
          </a:p>
          <a:p>
            <a:pPr algn="l">
              <a:lnSpc>
                <a:spcPts val="3252"/>
              </a:lnSpc>
            </a:pPr>
            <a:r>
              <a:rPr lang="en-US" sz="2710">
                <a:solidFill>
                  <a:srgbClr val="000000"/>
                </a:solidFill>
                <a:latin typeface="Muli"/>
                <a:ea typeface="Muli"/>
                <a:cs typeface="Muli"/>
                <a:sym typeface="Muli"/>
              </a:rPr>
              <a:t>-Phân tích kết quả: Xem báo cáo, phân tích hiệu suất qua biểu đồ và số liệu.</a:t>
            </a:r>
          </a:p>
          <a:p>
            <a:pPr algn="l">
              <a:lnSpc>
                <a:spcPts val="3252"/>
              </a:lnSpc>
              <a:spcBef>
                <a:spcPct val="0"/>
              </a:spcBef>
            </a:pPr>
            <a:endParaRPr lang="en-US" sz="2710">
              <a:solidFill>
                <a:srgbClr val="000000"/>
              </a:solidFill>
              <a:latin typeface="Muli"/>
              <a:ea typeface="Muli"/>
              <a:cs typeface="Muli"/>
              <a:sym typeface="Muli"/>
            </a:endParaRPr>
          </a:p>
        </p:txBody>
      </p:sp>
      <p:sp>
        <p:nvSpPr>
          <p:cNvPr id="9" name="TextBox 9"/>
          <p:cNvSpPr txBox="1"/>
          <p:nvPr/>
        </p:nvSpPr>
        <p:spPr>
          <a:xfrm>
            <a:off x="1028700" y="2040704"/>
            <a:ext cx="786714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Cách sử dụng Jmeter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4057968"/>
            <a:ext cx="18288000" cy="2217082"/>
            <a:chOff x="0" y="0"/>
            <a:chExt cx="24384000" cy="2956110"/>
          </a:xfrm>
        </p:grpSpPr>
        <p:sp>
          <p:nvSpPr>
            <p:cNvPr id="4" name="TextBox 4"/>
            <p:cNvSpPr txBox="1"/>
            <p:nvPr/>
          </p:nvSpPr>
          <p:spPr>
            <a:xfrm>
              <a:off x="0" y="-11"/>
              <a:ext cx="24384000" cy="17272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a:ea typeface="Muli"/>
                  <a:cs typeface="Muli"/>
                  <a:sym typeface="Muli"/>
                </a:rPr>
                <a:t>Performance Testing là gì?</a:t>
              </a:r>
            </a:p>
          </p:txBody>
        </p:sp>
        <p:sp>
          <p:nvSpPr>
            <p:cNvPr id="5" name="TextBox 5"/>
            <p:cNvSpPr txBox="1"/>
            <p:nvPr/>
          </p:nvSpPr>
          <p:spPr>
            <a:xfrm>
              <a:off x="0" y="2317957"/>
              <a:ext cx="24384000" cy="638175"/>
            </a:xfrm>
            <a:prstGeom prst="rect">
              <a:avLst/>
            </a:prstGeom>
          </p:spPr>
          <p:txBody>
            <a:bodyPr lIns="0" tIns="0" rIns="0" bIns="0" rtlCol="0" anchor="t">
              <a:spAutoFit/>
            </a:bodyPr>
            <a:lstStyle/>
            <a:p>
              <a:pPr algn="ctr">
                <a:lnSpc>
                  <a:spcPts val="3900"/>
                </a:lnSpc>
              </a:pPr>
              <a:r>
                <a:rPr lang="en-US" sz="3000">
                  <a:solidFill>
                    <a:srgbClr val="000000"/>
                  </a:solidFill>
                  <a:latin typeface="Muli"/>
                  <a:ea typeface="Muli"/>
                  <a:cs typeface="Muli"/>
                  <a:sym typeface="Muli"/>
                </a:rPr>
                <a:t>Tổng quan kiểm thử hiệu năng</a:t>
              </a:r>
            </a:p>
          </p:txBody>
        </p:sp>
      </p:grpSp>
      <p:grpSp>
        <p:nvGrpSpPr>
          <p:cNvPr id="6" name="Group 6"/>
          <p:cNvGrpSpPr/>
          <p:nvPr/>
        </p:nvGrpSpPr>
        <p:grpSpPr>
          <a:xfrm>
            <a:off x="1028700" y="1127332"/>
            <a:ext cx="3516876" cy="431386"/>
            <a:chOff x="0" y="0"/>
            <a:chExt cx="4689168" cy="575182"/>
          </a:xfrm>
        </p:grpSpPr>
        <p:sp>
          <p:nvSpPr>
            <p:cNvPr id="7" name="Freeform 7"/>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0445990" y="4763846"/>
            <a:ext cx="7854745" cy="3104298"/>
          </a:xfrm>
          <a:custGeom>
            <a:avLst/>
            <a:gdLst/>
            <a:ahLst/>
            <a:cxnLst/>
            <a:rect l="l" t="t" r="r" b="b"/>
            <a:pathLst>
              <a:path w="7854745" h="3104298">
                <a:moveTo>
                  <a:pt x="0" y="0"/>
                </a:moveTo>
                <a:lnTo>
                  <a:pt x="7854744" y="0"/>
                </a:lnTo>
                <a:lnTo>
                  <a:pt x="7854744" y="3104298"/>
                </a:lnTo>
                <a:lnTo>
                  <a:pt x="0" y="3104298"/>
                </a:lnTo>
                <a:lnTo>
                  <a:pt x="0" y="0"/>
                </a:lnTo>
                <a:close/>
              </a:path>
            </a:pathLst>
          </a:custGeom>
          <a:blipFill>
            <a:blip r:embed="rId6"/>
            <a:stretch>
              <a:fillRect t="-2385" b="-2871"/>
            </a:stretch>
          </a:blipFill>
        </p:spPr>
      </p:sp>
      <p:sp>
        <p:nvSpPr>
          <p:cNvPr id="7" name="TextBox 7"/>
          <p:cNvSpPr txBox="1"/>
          <p:nvPr/>
        </p:nvSpPr>
        <p:spPr>
          <a:xfrm>
            <a:off x="6867556" y="9675615"/>
            <a:ext cx="11185039" cy="285750"/>
          </a:xfrm>
          <a:prstGeom prst="rect">
            <a:avLst/>
          </a:prstGeom>
        </p:spPr>
        <p:txBody>
          <a:bodyPr lIns="0" tIns="0" rIns="0" bIns="0" rtlCol="0" anchor="t">
            <a:spAutoFit/>
          </a:bodyPr>
          <a:lstStyle/>
          <a:p>
            <a:pPr marL="0" lvl="0" indent="0" algn="l">
              <a:lnSpc>
                <a:spcPts val="2203"/>
              </a:lnSpc>
              <a:spcBef>
                <a:spcPct val="0"/>
              </a:spcBef>
            </a:pPr>
            <a:r>
              <a:rPr lang="en-US" sz="1836" b="1" i="1" spc="-60">
                <a:solidFill>
                  <a:srgbClr val="000000"/>
                </a:solidFill>
                <a:latin typeface="Muli Bold Italics"/>
                <a:ea typeface="Muli Bold Italics"/>
                <a:cs typeface="Muli Bold Italics"/>
                <a:sym typeface="Muli Bold Italics"/>
              </a:rPr>
              <a:t>Nguồn: https://viblo.asia/p/response-time-testing-kiem-thu-thoi-gian-phan-hoi-voi-jmeter-vyDZOMEQ5wj/</a:t>
            </a:r>
          </a:p>
        </p:txBody>
      </p:sp>
      <p:sp>
        <p:nvSpPr>
          <p:cNvPr id="8" name="TextBox 8"/>
          <p:cNvSpPr txBox="1"/>
          <p:nvPr/>
        </p:nvSpPr>
        <p:spPr>
          <a:xfrm>
            <a:off x="1028700" y="3274815"/>
            <a:ext cx="9417290" cy="6686550"/>
          </a:xfrm>
          <a:prstGeom prst="rect">
            <a:avLst/>
          </a:prstGeom>
        </p:spPr>
        <p:txBody>
          <a:bodyPr lIns="0" tIns="0" rIns="0" bIns="0" rtlCol="0" anchor="t">
            <a:spAutoFit/>
          </a:bodyPr>
          <a:lstStyle/>
          <a:p>
            <a:pPr algn="l">
              <a:lnSpc>
                <a:spcPts val="2928"/>
              </a:lnSpc>
            </a:pPr>
            <a:r>
              <a:rPr lang="en-US" sz="2440">
                <a:solidFill>
                  <a:srgbClr val="000000"/>
                </a:solidFill>
                <a:latin typeface="Muli"/>
                <a:ea typeface="Muli"/>
                <a:cs typeface="Muli"/>
                <a:sym typeface="Muli"/>
              </a:rPr>
              <a:t>-Thông thường thời gian để người dùng chờ đợi cho máy chủ phản hồi sẽ được liệt kê vào 3 giá trị chính sau:</a:t>
            </a:r>
          </a:p>
          <a:p>
            <a:pPr algn="l">
              <a:lnSpc>
                <a:spcPts val="2928"/>
              </a:lnSpc>
            </a:pPr>
            <a:endParaRPr lang="en-US" sz="2440">
              <a:solidFill>
                <a:srgbClr val="000000"/>
              </a:solidFill>
              <a:latin typeface="Muli"/>
              <a:ea typeface="Muli"/>
              <a:cs typeface="Muli"/>
              <a:sym typeface="Muli"/>
            </a:endParaRPr>
          </a:p>
          <a:p>
            <a:pPr algn="l">
              <a:lnSpc>
                <a:spcPts val="2928"/>
              </a:lnSpc>
            </a:pPr>
            <a:r>
              <a:rPr lang="en-US" sz="2440">
                <a:solidFill>
                  <a:srgbClr val="000000"/>
                </a:solidFill>
                <a:latin typeface="Muli"/>
                <a:ea typeface="Muli"/>
                <a:cs typeface="Muli"/>
                <a:sym typeface="Muli"/>
              </a:rPr>
              <a:t>-0.1 second: Đó là thời gian phản hồi lý tưởng. Người dùng sẽ cảm thấy hệ thống phản hồi các yêu cầu ngay lập tức và không có bất kỳ sự gián đoạn nào.</a:t>
            </a:r>
          </a:p>
          <a:p>
            <a:pPr algn="l">
              <a:lnSpc>
                <a:spcPts val="2928"/>
              </a:lnSpc>
            </a:pPr>
            <a:endParaRPr lang="en-US" sz="2440">
              <a:solidFill>
                <a:srgbClr val="000000"/>
              </a:solidFill>
              <a:latin typeface="Muli"/>
              <a:ea typeface="Muli"/>
              <a:cs typeface="Muli"/>
              <a:sym typeface="Muli"/>
            </a:endParaRPr>
          </a:p>
          <a:p>
            <a:pPr algn="l">
              <a:lnSpc>
                <a:spcPts val="2928"/>
              </a:lnSpc>
            </a:pPr>
            <a:r>
              <a:rPr lang="en-US" sz="2440">
                <a:solidFill>
                  <a:srgbClr val="000000"/>
                </a:solidFill>
                <a:latin typeface="Muli"/>
                <a:ea typeface="Muli"/>
                <a:cs typeface="Muli"/>
                <a:sym typeface="Muli"/>
              </a:rPr>
              <a:t>-1.0 second: Nó được xem như giới hạn tối đa của thời gian phản hồi có thể chấp nhận được. Người dùng có thể vẫn không cảm thấy có sự gián đoạn khi máy chủ phản hồi các yêu cầu. Tuy nhiên nó vẫn làm ảnh hưởng đến trải nghiệm của người dùng.</a:t>
            </a:r>
          </a:p>
          <a:p>
            <a:pPr algn="l">
              <a:lnSpc>
                <a:spcPts val="2928"/>
              </a:lnSpc>
            </a:pPr>
            <a:endParaRPr lang="en-US" sz="2440">
              <a:solidFill>
                <a:srgbClr val="000000"/>
              </a:solidFill>
              <a:latin typeface="Muli"/>
              <a:ea typeface="Muli"/>
              <a:cs typeface="Muli"/>
              <a:sym typeface="Muli"/>
            </a:endParaRPr>
          </a:p>
          <a:p>
            <a:pPr algn="l">
              <a:lnSpc>
                <a:spcPts val="2928"/>
              </a:lnSpc>
            </a:pPr>
            <a:r>
              <a:rPr lang="en-US" sz="2440">
                <a:solidFill>
                  <a:srgbClr val="000000"/>
                </a:solidFill>
                <a:latin typeface="Muli"/>
                <a:ea typeface="Muli"/>
                <a:cs typeface="Muli"/>
                <a:sym typeface="Muli"/>
              </a:rPr>
              <a:t>-10 seconds: Đây là giới hạn tối đa vượt quá giới hạn chấp nhận được, nó ảnh hưởng lớn đến trải nghiệm người dùng và thông thường khi đợi quá 6s người dùng sẽ thoát khỏi trang web.</a:t>
            </a:r>
          </a:p>
          <a:p>
            <a:pPr algn="l">
              <a:lnSpc>
                <a:spcPts val="2928"/>
              </a:lnSpc>
            </a:pPr>
            <a:endParaRPr lang="en-US" sz="2440">
              <a:solidFill>
                <a:srgbClr val="000000"/>
              </a:solidFill>
              <a:latin typeface="Muli"/>
              <a:ea typeface="Muli"/>
              <a:cs typeface="Muli"/>
              <a:sym typeface="Muli"/>
            </a:endParaRPr>
          </a:p>
          <a:p>
            <a:pPr algn="l">
              <a:lnSpc>
                <a:spcPts val="2928"/>
              </a:lnSpc>
            </a:pPr>
            <a:endParaRPr lang="en-US" sz="2440">
              <a:solidFill>
                <a:srgbClr val="000000"/>
              </a:solidFill>
              <a:latin typeface="Muli"/>
              <a:ea typeface="Muli"/>
              <a:cs typeface="Muli"/>
              <a:sym typeface="Muli"/>
            </a:endParaRPr>
          </a:p>
          <a:p>
            <a:pPr algn="l">
              <a:lnSpc>
                <a:spcPts val="2928"/>
              </a:lnSpc>
              <a:spcBef>
                <a:spcPct val="0"/>
              </a:spcBef>
            </a:pPr>
            <a:endParaRPr lang="en-US" sz="2440">
              <a:solidFill>
                <a:srgbClr val="000000"/>
              </a:solidFill>
              <a:latin typeface="Muli"/>
              <a:ea typeface="Muli"/>
              <a:cs typeface="Muli"/>
              <a:sym typeface="Muli"/>
            </a:endParaRPr>
          </a:p>
        </p:txBody>
      </p:sp>
      <p:sp>
        <p:nvSpPr>
          <p:cNvPr id="9" name="TextBox 9"/>
          <p:cNvSpPr txBox="1"/>
          <p:nvPr/>
        </p:nvSpPr>
        <p:spPr>
          <a:xfrm>
            <a:off x="1028700" y="2040704"/>
            <a:ext cx="11677711"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Tiêu chuẩn đánh giá trang web</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0874548" y="3293248"/>
            <a:ext cx="7253354" cy="5413984"/>
          </a:xfrm>
          <a:custGeom>
            <a:avLst/>
            <a:gdLst/>
            <a:ahLst/>
            <a:cxnLst/>
            <a:rect l="l" t="t" r="r" b="b"/>
            <a:pathLst>
              <a:path w="7253354" h="5413984">
                <a:moveTo>
                  <a:pt x="0" y="0"/>
                </a:moveTo>
                <a:lnTo>
                  <a:pt x="7253354" y="0"/>
                </a:lnTo>
                <a:lnTo>
                  <a:pt x="7253354" y="5413984"/>
                </a:lnTo>
                <a:lnTo>
                  <a:pt x="0" y="5413984"/>
                </a:lnTo>
                <a:lnTo>
                  <a:pt x="0" y="0"/>
                </a:lnTo>
                <a:close/>
              </a:path>
            </a:pathLst>
          </a:custGeom>
          <a:blipFill>
            <a:blip r:embed="rId6"/>
            <a:stretch>
              <a:fillRect l="-993" r="-993"/>
            </a:stretch>
          </a:blipFill>
        </p:spPr>
      </p:sp>
      <p:sp>
        <p:nvSpPr>
          <p:cNvPr id="7" name="Freeform 7"/>
          <p:cNvSpPr/>
          <p:nvPr/>
        </p:nvSpPr>
        <p:spPr>
          <a:xfrm>
            <a:off x="1251627" y="3026800"/>
            <a:ext cx="394602" cy="532896"/>
          </a:xfrm>
          <a:custGeom>
            <a:avLst/>
            <a:gdLst/>
            <a:ahLst/>
            <a:cxnLst/>
            <a:rect l="l" t="t" r="r" b="b"/>
            <a:pathLst>
              <a:path w="394602" h="532896">
                <a:moveTo>
                  <a:pt x="0" y="0"/>
                </a:moveTo>
                <a:lnTo>
                  <a:pt x="394602" y="0"/>
                </a:lnTo>
                <a:lnTo>
                  <a:pt x="394602" y="532896"/>
                </a:lnTo>
                <a:lnTo>
                  <a:pt x="0" y="5328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TextBox 8"/>
          <p:cNvSpPr txBox="1"/>
          <p:nvPr/>
        </p:nvSpPr>
        <p:spPr>
          <a:xfrm>
            <a:off x="9774432" y="9519883"/>
            <a:ext cx="8353470" cy="561975"/>
          </a:xfrm>
          <a:prstGeom prst="rect">
            <a:avLst/>
          </a:prstGeom>
        </p:spPr>
        <p:txBody>
          <a:bodyPr lIns="0" tIns="0" rIns="0" bIns="0" rtlCol="0" anchor="t">
            <a:spAutoFit/>
          </a:bodyPr>
          <a:lstStyle/>
          <a:p>
            <a:pPr marL="0" lvl="0" indent="0" algn="l">
              <a:lnSpc>
                <a:spcPts val="2203"/>
              </a:lnSpc>
              <a:spcBef>
                <a:spcPct val="0"/>
              </a:spcBef>
            </a:pPr>
            <a:r>
              <a:rPr lang="en-US" sz="1836" b="1" i="1" spc="-60">
                <a:solidFill>
                  <a:srgbClr val="000000"/>
                </a:solidFill>
                <a:latin typeface="Muli Bold Italics"/>
                <a:ea typeface="Muli Bold Italics"/>
                <a:cs typeface="Muli Bold Italics"/>
                <a:sym typeface="Muli Bold Italics"/>
              </a:rPr>
              <a:t>Nguồn:  https://blog.octoperf.com/jmeter-result-analysis-the-ultimate-guide/ và https://www.guru99.com/jmeter-performance-testing.html/</a:t>
            </a:r>
          </a:p>
        </p:txBody>
      </p:sp>
      <p:sp>
        <p:nvSpPr>
          <p:cNvPr id="9" name="TextBox 9"/>
          <p:cNvSpPr txBox="1"/>
          <p:nvPr/>
        </p:nvSpPr>
        <p:spPr>
          <a:xfrm>
            <a:off x="1028700" y="3119083"/>
            <a:ext cx="9417290" cy="6686550"/>
          </a:xfrm>
          <a:prstGeom prst="rect">
            <a:avLst/>
          </a:prstGeom>
        </p:spPr>
        <p:txBody>
          <a:bodyPr lIns="0" tIns="0" rIns="0" bIns="0" rtlCol="0" anchor="t">
            <a:spAutoFit/>
          </a:bodyPr>
          <a:lstStyle/>
          <a:p>
            <a:pPr algn="l">
              <a:lnSpc>
                <a:spcPts val="2928"/>
              </a:lnSpc>
            </a:pPr>
            <a:r>
              <a:rPr lang="en-US" sz="2440">
                <a:solidFill>
                  <a:srgbClr val="000000"/>
                </a:solidFill>
                <a:latin typeface="Muli"/>
                <a:ea typeface="Muli"/>
                <a:cs typeface="Muli"/>
                <a:sym typeface="Muli"/>
              </a:rPr>
              <a:t>        Làm sao bạn biết được một số liệu là thỏa đáng hay tệ hại? Sau đây là một số giải thích:</a:t>
            </a:r>
          </a:p>
          <a:p>
            <a:pPr algn="l">
              <a:lnSpc>
                <a:spcPts val="2928"/>
              </a:lnSpc>
            </a:pPr>
            <a:endParaRPr lang="en-US" sz="2440">
              <a:solidFill>
                <a:srgbClr val="000000"/>
              </a:solidFill>
              <a:latin typeface="Muli"/>
              <a:ea typeface="Muli"/>
              <a:cs typeface="Muli"/>
              <a:sym typeface="Muli"/>
            </a:endParaRPr>
          </a:p>
          <a:p>
            <a:pPr algn="l">
              <a:lnSpc>
                <a:spcPts val="2928"/>
              </a:lnSpc>
            </a:pPr>
            <a:r>
              <a:rPr lang="en-US" sz="2440">
                <a:solidFill>
                  <a:srgbClr val="000000"/>
                </a:solidFill>
                <a:latin typeface="Muli"/>
                <a:ea typeface="Muli"/>
                <a:cs typeface="Muli"/>
                <a:sym typeface="Muli"/>
              </a:rPr>
              <a:t>-Elapsed Time / Connect Time / Latency (Thời gian trôi qua / Thời gian kết nối / Độ trễ): Càng thấp càng tốt, lý tưởng dưới 1 giây để tránh mất khách hàng. Mỗi 100ms trễ có thể khiến doanh thu giảm 1%.</a:t>
            </a:r>
          </a:p>
          <a:p>
            <a:pPr algn="l">
              <a:lnSpc>
                <a:spcPts val="2928"/>
              </a:lnSpc>
            </a:pPr>
            <a:endParaRPr lang="en-US" sz="2440">
              <a:solidFill>
                <a:srgbClr val="000000"/>
              </a:solidFill>
              <a:latin typeface="Muli"/>
              <a:ea typeface="Muli"/>
              <a:cs typeface="Muli"/>
              <a:sym typeface="Muli"/>
            </a:endParaRPr>
          </a:p>
          <a:p>
            <a:pPr algn="l">
              <a:lnSpc>
                <a:spcPts val="2928"/>
              </a:lnSpc>
            </a:pPr>
            <a:r>
              <a:rPr lang="en-US" sz="2440">
                <a:solidFill>
                  <a:srgbClr val="000000"/>
                </a:solidFill>
                <a:latin typeface="Muli"/>
                <a:ea typeface="Muli"/>
                <a:cs typeface="Muli"/>
                <a:sym typeface="Muli"/>
              </a:rPr>
              <a:t>-Median (Trung vị): Nên gần với thời gian phản hồi trung bình.</a:t>
            </a:r>
          </a:p>
          <a:p>
            <a:pPr algn="l">
              <a:lnSpc>
                <a:spcPts val="2928"/>
              </a:lnSpc>
            </a:pPr>
            <a:endParaRPr lang="en-US" sz="2440">
              <a:solidFill>
                <a:srgbClr val="000000"/>
              </a:solidFill>
              <a:latin typeface="Muli"/>
              <a:ea typeface="Muli"/>
              <a:cs typeface="Muli"/>
              <a:sym typeface="Muli"/>
            </a:endParaRPr>
          </a:p>
          <a:p>
            <a:pPr algn="l">
              <a:lnSpc>
                <a:spcPts val="2928"/>
              </a:lnSpc>
            </a:pPr>
            <a:r>
              <a:rPr lang="en-US" sz="2440">
                <a:solidFill>
                  <a:srgbClr val="000000"/>
                </a:solidFill>
                <a:latin typeface="Muli"/>
                <a:ea typeface="Muli"/>
                <a:cs typeface="Muli"/>
                <a:sym typeface="Muli"/>
              </a:rPr>
              <a:t>-Standard Deviation (Độ lệch chuẩn): Càng thấp càng tốt, giúp tránh sự biến động lớn trong thời gian phản hồi.</a:t>
            </a:r>
          </a:p>
          <a:p>
            <a:pPr algn="l">
              <a:lnSpc>
                <a:spcPts val="2928"/>
              </a:lnSpc>
            </a:pPr>
            <a:endParaRPr lang="en-US" sz="2440">
              <a:solidFill>
                <a:srgbClr val="000000"/>
              </a:solidFill>
              <a:latin typeface="Muli"/>
              <a:ea typeface="Muli"/>
              <a:cs typeface="Muli"/>
              <a:sym typeface="Muli"/>
            </a:endParaRPr>
          </a:p>
          <a:p>
            <a:pPr algn="l">
              <a:lnSpc>
                <a:spcPts val="2928"/>
              </a:lnSpc>
            </a:pPr>
            <a:r>
              <a:rPr lang="en-US" sz="2440">
                <a:solidFill>
                  <a:srgbClr val="000000"/>
                </a:solidFill>
                <a:latin typeface="Muli"/>
                <a:ea typeface="Muli"/>
                <a:cs typeface="Muli"/>
                <a:sym typeface="Muli"/>
              </a:rPr>
              <a:t>-Throughput: Thông số quan trọng nhất, thể hiện khả năng xử lý tải nặng của máy chủ. Throughput càng cao, hiệu suất càng tốt.</a:t>
            </a:r>
          </a:p>
          <a:p>
            <a:pPr algn="l">
              <a:lnSpc>
                <a:spcPts val="2928"/>
              </a:lnSpc>
            </a:pPr>
            <a:endParaRPr lang="en-US" sz="2440">
              <a:solidFill>
                <a:srgbClr val="000000"/>
              </a:solidFill>
              <a:latin typeface="Muli"/>
              <a:ea typeface="Muli"/>
              <a:cs typeface="Muli"/>
              <a:sym typeface="Muli"/>
            </a:endParaRPr>
          </a:p>
          <a:p>
            <a:pPr algn="l">
              <a:lnSpc>
                <a:spcPts val="2928"/>
              </a:lnSpc>
            </a:pPr>
            <a:endParaRPr lang="en-US" sz="2440">
              <a:solidFill>
                <a:srgbClr val="000000"/>
              </a:solidFill>
              <a:latin typeface="Muli"/>
              <a:ea typeface="Muli"/>
              <a:cs typeface="Muli"/>
              <a:sym typeface="Muli"/>
            </a:endParaRPr>
          </a:p>
          <a:p>
            <a:pPr algn="l">
              <a:lnSpc>
                <a:spcPts val="2928"/>
              </a:lnSpc>
              <a:spcBef>
                <a:spcPct val="0"/>
              </a:spcBef>
            </a:pPr>
            <a:endParaRPr lang="en-US" sz="2440">
              <a:solidFill>
                <a:srgbClr val="000000"/>
              </a:solidFill>
              <a:latin typeface="Muli"/>
              <a:ea typeface="Muli"/>
              <a:cs typeface="Muli"/>
              <a:sym typeface="Muli"/>
            </a:endParaRPr>
          </a:p>
        </p:txBody>
      </p:sp>
      <p:sp>
        <p:nvSpPr>
          <p:cNvPr id="10" name="TextBox 10"/>
          <p:cNvSpPr txBox="1"/>
          <p:nvPr/>
        </p:nvSpPr>
        <p:spPr>
          <a:xfrm>
            <a:off x="1028700" y="2040704"/>
            <a:ext cx="11677711" cy="906145"/>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Tiêu chuẩn đánh giá trang web</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TextBox 6"/>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7" name="TextBox 7"/>
          <p:cNvSpPr txBox="1"/>
          <p:nvPr/>
        </p:nvSpPr>
        <p:spPr>
          <a:xfrm>
            <a:off x="1028700" y="1934212"/>
            <a:ext cx="16876486" cy="6428102"/>
          </a:xfrm>
          <a:prstGeom prst="rect">
            <a:avLst/>
          </a:prstGeom>
        </p:spPr>
        <p:txBody>
          <a:bodyPr lIns="0" tIns="0" rIns="0" bIns="0" rtlCol="0" anchor="t">
            <a:spAutoFit/>
          </a:bodyPr>
          <a:lstStyle/>
          <a:p>
            <a:pPr algn="just">
              <a:lnSpc>
                <a:spcPts val="3966"/>
              </a:lnSpc>
            </a:pPr>
            <a:r>
              <a:rPr lang="en-US" sz="3305" b="1">
                <a:solidFill>
                  <a:srgbClr val="000000"/>
                </a:solidFill>
                <a:latin typeface="Muli Bold"/>
                <a:ea typeface="Muli Bold"/>
                <a:cs typeface="Muli Bold"/>
                <a:sym typeface="Muli Bold"/>
              </a:rPr>
              <a:t>Chú thích sơ đồ:</a:t>
            </a:r>
          </a:p>
          <a:p>
            <a:pPr algn="just">
              <a:lnSpc>
                <a:spcPts val="3966"/>
              </a:lnSpc>
            </a:pPr>
            <a:endParaRPr lang="en-US" sz="3305" b="1">
              <a:solidFill>
                <a:srgbClr val="000000"/>
              </a:solidFill>
              <a:latin typeface="Muli Bold"/>
              <a:ea typeface="Muli Bold"/>
              <a:cs typeface="Muli Bold"/>
              <a:sym typeface="Muli Bold"/>
            </a:endParaRPr>
          </a:p>
          <a:p>
            <a:pPr algn="just">
              <a:lnSpc>
                <a:spcPts val="3966"/>
              </a:lnSpc>
            </a:pPr>
            <a:r>
              <a:rPr lang="en-US" sz="3305" b="1">
                <a:solidFill>
                  <a:srgbClr val="8C52FF"/>
                </a:solidFill>
                <a:latin typeface="Muli Bold"/>
                <a:ea typeface="Muli Bold"/>
                <a:cs typeface="Muli Bold"/>
                <a:sym typeface="Muli Bold"/>
              </a:rPr>
              <a:t>- Average: Thời gian phản hồi trung bình của tất cả mẫu thử.</a:t>
            </a:r>
          </a:p>
          <a:p>
            <a:pPr algn="just">
              <a:lnSpc>
                <a:spcPts val="3966"/>
              </a:lnSpc>
            </a:pPr>
            <a:endParaRPr lang="en-US" sz="3305" b="1">
              <a:solidFill>
                <a:srgbClr val="8C52FF"/>
              </a:solidFill>
              <a:latin typeface="Muli Bold"/>
              <a:ea typeface="Muli Bold"/>
              <a:cs typeface="Muli Bold"/>
              <a:sym typeface="Muli Bold"/>
            </a:endParaRPr>
          </a:p>
          <a:p>
            <a:pPr algn="just">
              <a:lnSpc>
                <a:spcPts val="3966"/>
              </a:lnSpc>
            </a:pPr>
            <a:r>
              <a:rPr lang="en-US" sz="3305" b="1">
                <a:solidFill>
                  <a:srgbClr val="FF66C4"/>
                </a:solidFill>
                <a:latin typeface="Muli Bold"/>
                <a:ea typeface="Muli Bold"/>
                <a:cs typeface="Muli Bold"/>
                <a:sym typeface="Muli Bold"/>
              </a:rPr>
              <a:t>- Median: Giá trị giữa của các mẫu thử đã sắp xếp, phản ánh chính xác hiệu suất hơn khi có giá trị bất thường.</a:t>
            </a:r>
          </a:p>
          <a:p>
            <a:pPr algn="just">
              <a:lnSpc>
                <a:spcPts val="3966"/>
              </a:lnSpc>
            </a:pPr>
            <a:endParaRPr lang="en-US" sz="3305" b="1">
              <a:solidFill>
                <a:srgbClr val="FF66C4"/>
              </a:solidFill>
              <a:latin typeface="Muli Bold"/>
              <a:ea typeface="Muli Bold"/>
              <a:cs typeface="Muli Bold"/>
              <a:sym typeface="Muli Bold"/>
            </a:endParaRPr>
          </a:p>
          <a:p>
            <a:pPr algn="just">
              <a:lnSpc>
                <a:spcPts val="3966"/>
              </a:lnSpc>
            </a:pPr>
            <a:r>
              <a:rPr lang="en-US" sz="3305" b="1">
                <a:solidFill>
                  <a:srgbClr val="FF3131"/>
                </a:solidFill>
                <a:latin typeface="Muli Bold"/>
                <a:ea typeface="Muli Bold"/>
                <a:cs typeface="Muli Bold"/>
                <a:sym typeface="Muli Bold"/>
              </a:rPr>
              <a:t>- Deviation: Mức độ dao động so với trung bình, sai lệch cao cho thấy hệ thống không ổn định.</a:t>
            </a:r>
          </a:p>
          <a:p>
            <a:pPr algn="just">
              <a:lnSpc>
                <a:spcPts val="3966"/>
              </a:lnSpc>
            </a:pPr>
            <a:endParaRPr lang="en-US" sz="3305" b="1">
              <a:solidFill>
                <a:srgbClr val="FF3131"/>
              </a:solidFill>
              <a:latin typeface="Muli Bold"/>
              <a:ea typeface="Muli Bold"/>
              <a:cs typeface="Muli Bold"/>
              <a:sym typeface="Muli Bold"/>
            </a:endParaRPr>
          </a:p>
          <a:p>
            <a:pPr algn="just">
              <a:lnSpc>
                <a:spcPts val="3966"/>
              </a:lnSpc>
            </a:pPr>
            <a:r>
              <a:rPr lang="en-US" sz="3305" b="1">
                <a:solidFill>
                  <a:srgbClr val="000000"/>
                </a:solidFill>
                <a:latin typeface="Muli Bold"/>
                <a:ea typeface="Muli Bold"/>
                <a:cs typeface="Muli Bold"/>
                <a:sym typeface="Muli Bold"/>
              </a:rPr>
              <a:t>- </a:t>
            </a:r>
            <a:r>
              <a:rPr lang="en-US" sz="3305" b="1">
                <a:solidFill>
                  <a:srgbClr val="00BF63"/>
                </a:solidFill>
                <a:latin typeface="Muli Bold"/>
                <a:ea typeface="Muli Bold"/>
                <a:cs typeface="Muli Bold"/>
                <a:sym typeface="Muli Bold"/>
              </a:rPr>
              <a:t>Throughput: Số yêu cầu xử lý trong một đơn vị thời gian (yêu cầu/giây).</a:t>
            </a:r>
          </a:p>
          <a:p>
            <a:pPr algn="just">
              <a:lnSpc>
                <a:spcPts val="3966"/>
              </a:lnSpc>
            </a:pPr>
            <a:endParaRPr lang="en-US" sz="3305" b="1">
              <a:solidFill>
                <a:srgbClr val="00BF63"/>
              </a:solidFill>
              <a:latin typeface="Muli Bold"/>
              <a:ea typeface="Muli Bold"/>
              <a:cs typeface="Muli Bold"/>
              <a:sym typeface="Muli Bold"/>
            </a:endParaRPr>
          </a:p>
          <a:p>
            <a:pPr algn="just">
              <a:lnSpc>
                <a:spcPts val="3966"/>
              </a:lnSpc>
              <a:spcBef>
                <a:spcPct val="0"/>
              </a:spcBef>
            </a:pPr>
            <a:r>
              <a:rPr lang="en-US" sz="3305" b="1">
                <a:solidFill>
                  <a:srgbClr val="000000"/>
                </a:solidFill>
                <a:latin typeface="Muli Bold"/>
                <a:ea typeface="Muli Bold"/>
                <a:cs typeface="Muli Bold"/>
                <a:sym typeface="Muli Bold"/>
              </a:rPr>
              <a:t>- Data: Dữ liệu thực tế từ các lần thử nghiệm, dùng để tạo biểu đồ chỉ số.</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357382" y="714058"/>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TextBox 6"/>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7" name="TextBox 7"/>
          <p:cNvSpPr txBox="1"/>
          <p:nvPr/>
        </p:nvSpPr>
        <p:spPr>
          <a:xfrm>
            <a:off x="7671037" y="466408"/>
            <a:ext cx="2945926" cy="485775"/>
          </a:xfrm>
          <a:prstGeom prst="rect">
            <a:avLst/>
          </a:prstGeom>
        </p:spPr>
        <p:txBody>
          <a:bodyPr lIns="0" tIns="0" rIns="0" bIns="0" rtlCol="0" anchor="t">
            <a:spAutoFit/>
          </a:bodyPr>
          <a:lstStyle/>
          <a:p>
            <a:pPr algn="just">
              <a:lnSpc>
                <a:spcPts val="3814"/>
              </a:lnSpc>
              <a:spcBef>
                <a:spcPct val="0"/>
              </a:spcBef>
            </a:pPr>
            <a:r>
              <a:rPr lang="en-US" sz="3178" b="1">
                <a:solidFill>
                  <a:srgbClr val="000000"/>
                </a:solidFill>
                <a:latin typeface="Muli Bold"/>
                <a:ea typeface="Muli Bold"/>
                <a:cs typeface="Muli Bold"/>
                <a:sym typeface="Muli Bold"/>
              </a:rPr>
              <a:t>Chú thích bảng</a:t>
            </a:r>
          </a:p>
        </p:txBody>
      </p:sp>
      <p:sp>
        <p:nvSpPr>
          <p:cNvPr id="8" name="TextBox 8"/>
          <p:cNvSpPr txBox="1"/>
          <p:nvPr/>
        </p:nvSpPr>
        <p:spPr>
          <a:xfrm>
            <a:off x="1212188" y="1463444"/>
            <a:ext cx="17075812" cy="8382000"/>
          </a:xfrm>
          <a:prstGeom prst="rect">
            <a:avLst/>
          </a:prstGeom>
        </p:spPr>
        <p:txBody>
          <a:bodyPr lIns="0" tIns="0" rIns="0" bIns="0" rtlCol="0" anchor="t">
            <a:spAutoFit/>
          </a:bodyPr>
          <a:lstStyle/>
          <a:p>
            <a:pPr algn="l">
              <a:lnSpc>
                <a:spcPts val="3031"/>
              </a:lnSpc>
            </a:pPr>
            <a:r>
              <a:rPr lang="en-US" sz="2526" b="1">
                <a:solidFill>
                  <a:srgbClr val="000000"/>
                </a:solidFill>
                <a:latin typeface="Muli Bold"/>
                <a:ea typeface="Muli Bold"/>
                <a:cs typeface="Muli Bold"/>
                <a:sym typeface="Muli Bold"/>
              </a:rPr>
              <a:t>1. Sample:</a:t>
            </a:r>
            <a:r>
              <a:rPr lang="en-US" sz="2526">
                <a:solidFill>
                  <a:srgbClr val="000000"/>
                </a:solidFill>
                <a:latin typeface="Muli"/>
                <a:ea typeface="Muli"/>
                <a:cs typeface="Muli"/>
                <a:sym typeface="Muli"/>
              </a:rPr>
              <a:t> Số thứ tự của từng yêu cầu trong bảng, giúp theo dõi các mẫu đã thực hiện.</a:t>
            </a:r>
          </a:p>
          <a:p>
            <a:pPr algn="l">
              <a:lnSpc>
                <a:spcPts val="3031"/>
              </a:lnSpc>
            </a:pPr>
            <a:endParaRPr lang="en-US" sz="2526">
              <a:solidFill>
                <a:srgbClr val="000000"/>
              </a:solidFill>
              <a:latin typeface="Muli"/>
              <a:ea typeface="Muli"/>
              <a:cs typeface="Muli"/>
              <a:sym typeface="Muli"/>
            </a:endParaRPr>
          </a:p>
          <a:p>
            <a:pPr algn="l">
              <a:lnSpc>
                <a:spcPts val="3031"/>
              </a:lnSpc>
            </a:pPr>
            <a:r>
              <a:rPr lang="en-US" sz="2526" b="1">
                <a:solidFill>
                  <a:srgbClr val="000000"/>
                </a:solidFill>
                <a:latin typeface="Muli Bold"/>
                <a:ea typeface="Muli Bold"/>
                <a:cs typeface="Muli Bold"/>
                <a:sym typeface="Muli Bold"/>
              </a:rPr>
              <a:t>2. Start Time:</a:t>
            </a:r>
            <a:r>
              <a:rPr lang="en-US" sz="2526">
                <a:solidFill>
                  <a:srgbClr val="000000"/>
                </a:solidFill>
                <a:latin typeface="Muli"/>
                <a:ea typeface="Muli"/>
                <a:cs typeface="Muli"/>
                <a:sym typeface="Muli"/>
              </a:rPr>
              <a:t> Thời điểm bắt đầu mỗi yêu cầu, dùng để xác định thời gian yêu cầu được gửi.</a:t>
            </a:r>
          </a:p>
          <a:p>
            <a:pPr algn="l">
              <a:lnSpc>
                <a:spcPts val="3031"/>
              </a:lnSpc>
            </a:pPr>
            <a:endParaRPr lang="en-US" sz="2526">
              <a:solidFill>
                <a:srgbClr val="000000"/>
              </a:solidFill>
              <a:latin typeface="Muli"/>
              <a:ea typeface="Muli"/>
              <a:cs typeface="Muli"/>
              <a:sym typeface="Muli"/>
            </a:endParaRPr>
          </a:p>
          <a:p>
            <a:pPr algn="l">
              <a:lnSpc>
                <a:spcPts val="3031"/>
              </a:lnSpc>
            </a:pPr>
            <a:r>
              <a:rPr lang="en-US" sz="2526" b="1">
                <a:solidFill>
                  <a:srgbClr val="000000"/>
                </a:solidFill>
                <a:latin typeface="Muli Bold"/>
                <a:ea typeface="Muli Bold"/>
                <a:cs typeface="Muli Bold"/>
                <a:sym typeface="Muli Bold"/>
              </a:rPr>
              <a:t>3. Thread Name:</a:t>
            </a:r>
            <a:r>
              <a:rPr lang="en-US" sz="2526">
                <a:solidFill>
                  <a:srgbClr val="000000"/>
                </a:solidFill>
                <a:latin typeface="Muli"/>
                <a:ea typeface="Muli"/>
                <a:cs typeface="Muli"/>
                <a:sym typeface="Muli"/>
              </a:rPr>
              <a:t> Tên của từng luồng thực hiện yêu cầu, dạng "HoangHaMobile" + số luồng, chỉ rõ luồng nào gửi yêu cầu.</a:t>
            </a:r>
          </a:p>
          <a:p>
            <a:pPr algn="l">
              <a:lnSpc>
                <a:spcPts val="3031"/>
              </a:lnSpc>
            </a:pPr>
            <a:endParaRPr lang="en-US" sz="2526">
              <a:solidFill>
                <a:srgbClr val="000000"/>
              </a:solidFill>
              <a:latin typeface="Muli"/>
              <a:ea typeface="Muli"/>
              <a:cs typeface="Muli"/>
              <a:sym typeface="Muli"/>
            </a:endParaRPr>
          </a:p>
          <a:p>
            <a:pPr algn="l">
              <a:lnSpc>
                <a:spcPts val="3031"/>
              </a:lnSpc>
            </a:pPr>
            <a:r>
              <a:rPr lang="en-US" sz="2526" b="1">
                <a:solidFill>
                  <a:srgbClr val="000000"/>
                </a:solidFill>
                <a:latin typeface="Muli Bold"/>
                <a:ea typeface="Muli Bold"/>
                <a:cs typeface="Muli Bold"/>
                <a:sym typeface="Muli Bold"/>
              </a:rPr>
              <a:t>4. Label:</a:t>
            </a:r>
            <a:r>
              <a:rPr lang="en-US" sz="2526">
                <a:solidFill>
                  <a:srgbClr val="000000"/>
                </a:solidFill>
                <a:latin typeface="Muli"/>
                <a:ea typeface="Muli"/>
                <a:cs typeface="Muli"/>
                <a:sym typeface="Muli"/>
              </a:rPr>
              <a:t> Nhãn của yêu cầu HTTP, hiển thị tên của yêu cầu đã cấu hình.</a:t>
            </a:r>
          </a:p>
          <a:p>
            <a:pPr algn="l">
              <a:lnSpc>
                <a:spcPts val="3031"/>
              </a:lnSpc>
            </a:pPr>
            <a:endParaRPr lang="en-US" sz="2526">
              <a:solidFill>
                <a:srgbClr val="000000"/>
              </a:solidFill>
              <a:latin typeface="Muli"/>
              <a:ea typeface="Muli"/>
              <a:cs typeface="Muli"/>
              <a:sym typeface="Muli"/>
            </a:endParaRPr>
          </a:p>
          <a:p>
            <a:pPr algn="l">
              <a:lnSpc>
                <a:spcPts val="3031"/>
              </a:lnSpc>
            </a:pPr>
            <a:r>
              <a:rPr lang="en-US" sz="2526" b="1">
                <a:solidFill>
                  <a:srgbClr val="000000"/>
                </a:solidFill>
                <a:latin typeface="Muli Bold"/>
                <a:ea typeface="Muli Bold"/>
                <a:cs typeface="Muli Bold"/>
                <a:sym typeface="Muli Bold"/>
              </a:rPr>
              <a:t>5. Sample Time (ms):</a:t>
            </a:r>
            <a:r>
              <a:rPr lang="en-US" sz="2526">
                <a:solidFill>
                  <a:srgbClr val="000000"/>
                </a:solidFill>
                <a:latin typeface="Muli"/>
                <a:ea typeface="Muli"/>
                <a:cs typeface="Muli"/>
                <a:sym typeface="Muli"/>
              </a:rPr>
              <a:t> Thời gian thực hiện mỗi yêu cầu tính bằng mili giây, từ lúc gửi đến khi nhận phản hồi hoàn chỉnh.</a:t>
            </a:r>
          </a:p>
          <a:p>
            <a:pPr algn="l">
              <a:lnSpc>
                <a:spcPts val="3031"/>
              </a:lnSpc>
            </a:pPr>
            <a:endParaRPr lang="en-US" sz="2526">
              <a:solidFill>
                <a:srgbClr val="000000"/>
              </a:solidFill>
              <a:latin typeface="Muli"/>
              <a:ea typeface="Muli"/>
              <a:cs typeface="Muli"/>
              <a:sym typeface="Muli"/>
            </a:endParaRPr>
          </a:p>
          <a:p>
            <a:pPr algn="l">
              <a:lnSpc>
                <a:spcPts val="3031"/>
              </a:lnSpc>
            </a:pPr>
            <a:r>
              <a:rPr lang="en-US" sz="2526" b="1">
                <a:solidFill>
                  <a:srgbClr val="000000"/>
                </a:solidFill>
                <a:latin typeface="Muli Bold"/>
                <a:ea typeface="Muli Bold"/>
                <a:cs typeface="Muli Bold"/>
                <a:sym typeface="Muli Bold"/>
              </a:rPr>
              <a:t>6. Status:</a:t>
            </a:r>
            <a:r>
              <a:rPr lang="en-US" sz="2526">
                <a:solidFill>
                  <a:srgbClr val="000000"/>
                </a:solidFill>
                <a:latin typeface="Muli"/>
                <a:ea typeface="Muli"/>
                <a:cs typeface="Muli"/>
                <a:sym typeface="Muli"/>
              </a:rPr>
              <a:t> Trạng thái yêu cầu, với dấu màu xanh (✔️) cho thành công và màu đỏ (❌) cho thất bại.</a:t>
            </a:r>
          </a:p>
          <a:p>
            <a:pPr algn="l">
              <a:lnSpc>
                <a:spcPts val="3031"/>
              </a:lnSpc>
            </a:pPr>
            <a:endParaRPr lang="en-US" sz="2526">
              <a:solidFill>
                <a:srgbClr val="000000"/>
              </a:solidFill>
              <a:latin typeface="Muli"/>
              <a:ea typeface="Muli"/>
              <a:cs typeface="Muli"/>
              <a:sym typeface="Muli"/>
            </a:endParaRPr>
          </a:p>
          <a:p>
            <a:pPr algn="l">
              <a:lnSpc>
                <a:spcPts val="3031"/>
              </a:lnSpc>
            </a:pPr>
            <a:r>
              <a:rPr lang="en-US" sz="2526" b="1">
                <a:solidFill>
                  <a:srgbClr val="000000"/>
                </a:solidFill>
                <a:latin typeface="Muli Bold"/>
                <a:ea typeface="Muli Bold"/>
                <a:cs typeface="Muli Bold"/>
                <a:sym typeface="Muli Bold"/>
              </a:rPr>
              <a:t>7. Bytes:</a:t>
            </a:r>
            <a:r>
              <a:rPr lang="en-US" sz="2526">
                <a:solidFill>
                  <a:srgbClr val="000000"/>
                </a:solidFill>
                <a:latin typeface="Muli"/>
                <a:ea typeface="Muli"/>
                <a:cs typeface="Muli"/>
                <a:sym typeface="Muli"/>
              </a:rPr>
              <a:t> Tổng số byte nhận được từ phản hồi máy chủ sau mỗi yêu cầu.</a:t>
            </a:r>
          </a:p>
          <a:p>
            <a:pPr algn="l">
              <a:lnSpc>
                <a:spcPts val="3031"/>
              </a:lnSpc>
            </a:pPr>
            <a:endParaRPr lang="en-US" sz="2526">
              <a:solidFill>
                <a:srgbClr val="000000"/>
              </a:solidFill>
              <a:latin typeface="Muli"/>
              <a:ea typeface="Muli"/>
              <a:cs typeface="Muli"/>
              <a:sym typeface="Muli"/>
            </a:endParaRPr>
          </a:p>
          <a:p>
            <a:pPr algn="l">
              <a:lnSpc>
                <a:spcPts val="3031"/>
              </a:lnSpc>
            </a:pPr>
            <a:r>
              <a:rPr lang="en-US" sz="2526" b="1">
                <a:solidFill>
                  <a:srgbClr val="000000"/>
                </a:solidFill>
                <a:latin typeface="Muli Bold"/>
                <a:ea typeface="Muli Bold"/>
                <a:cs typeface="Muli Bold"/>
                <a:sym typeface="Muli Bold"/>
              </a:rPr>
              <a:t>8. Sent Bytes:</a:t>
            </a:r>
            <a:r>
              <a:rPr lang="en-US" sz="2526">
                <a:solidFill>
                  <a:srgbClr val="000000"/>
                </a:solidFill>
                <a:latin typeface="Muli"/>
                <a:ea typeface="Muli"/>
                <a:cs typeface="Muli"/>
                <a:sym typeface="Muli"/>
              </a:rPr>
              <a:t> Số byte đã gửi từ client tới server trong mỗi yêu cầu.</a:t>
            </a:r>
          </a:p>
          <a:p>
            <a:pPr algn="l">
              <a:lnSpc>
                <a:spcPts val="3031"/>
              </a:lnSpc>
            </a:pPr>
            <a:endParaRPr lang="en-US" sz="2526">
              <a:solidFill>
                <a:srgbClr val="000000"/>
              </a:solidFill>
              <a:latin typeface="Muli"/>
              <a:ea typeface="Muli"/>
              <a:cs typeface="Muli"/>
              <a:sym typeface="Muli"/>
            </a:endParaRPr>
          </a:p>
          <a:p>
            <a:pPr algn="l">
              <a:lnSpc>
                <a:spcPts val="3031"/>
              </a:lnSpc>
            </a:pPr>
            <a:r>
              <a:rPr lang="en-US" sz="2526" b="1">
                <a:solidFill>
                  <a:srgbClr val="000000"/>
                </a:solidFill>
                <a:latin typeface="Muli Bold"/>
                <a:ea typeface="Muli Bold"/>
                <a:cs typeface="Muli Bold"/>
                <a:sym typeface="Muli Bold"/>
              </a:rPr>
              <a:t>9. Latency (ms):</a:t>
            </a:r>
            <a:r>
              <a:rPr lang="en-US" sz="2526">
                <a:solidFill>
                  <a:srgbClr val="000000"/>
                </a:solidFill>
                <a:latin typeface="Muli"/>
                <a:ea typeface="Muli"/>
                <a:cs typeface="Muli"/>
                <a:sym typeface="Muli"/>
              </a:rPr>
              <a:t> Độ trễ, thời gian từ khi gửi yêu cầu đến khi nhận byte phản hồi đầu tiên từ máy chủ.</a:t>
            </a:r>
          </a:p>
          <a:p>
            <a:pPr algn="l">
              <a:lnSpc>
                <a:spcPts val="3031"/>
              </a:lnSpc>
            </a:pPr>
            <a:endParaRPr lang="en-US" sz="2526">
              <a:solidFill>
                <a:srgbClr val="000000"/>
              </a:solidFill>
              <a:latin typeface="Muli"/>
              <a:ea typeface="Muli"/>
              <a:cs typeface="Muli"/>
              <a:sym typeface="Muli"/>
            </a:endParaRPr>
          </a:p>
          <a:p>
            <a:pPr algn="l">
              <a:lnSpc>
                <a:spcPts val="3031"/>
              </a:lnSpc>
            </a:pPr>
            <a:r>
              <a:rPr lang="en-US" sz="2526" b="1">
                <a:solidFill>
                  <a:srgbClr val="000000"/>
                </a:solidFill>
                <a:latin typeface="Muli Bold"/>
                <a:ea typeface="Muli Bold"/>
                <a:cs typeface="Muli Bold"/>
                <a:sym typeface="Muli Bold"/>
              </a:rPr>
              <a:t>10. Connect Time (ms):</a:t>
            </a:r>
            <a:r>
              <a:rPr lang="en-US" sz="2526">
                <a:solidFill>
                  <a:srgbClr val="000000"/>
                </a:solidFill>
                <a:latin typeface="Muli"/>
                <a:ea typeface="Muli"/>
                <a:cs typeface="Muli"/>
                <a:sym typeface="Muli"/>
              </a:rPr>
              <a:t> Thời gian từ khi bắt đầu đến khi kết nối với máy chủ hoàn tất. </a:t>
            </a:r>
          </a:p>
          <a:p>
            <a:pPr algn="l">
              <a:lnSpc>
                <a:spcPts val="3031"/>
              </a:lnSpc>
              <a:spcBef>
                <a:spcPct val="0"/>
              </a:spcBef>
            </a:pPr>
            <a:endParaRPr lang="en-US" sz="2526">
              <a:solidFill>
                <a:srgbClr val="000000"/>
              </a:solidFill>
              <a:latin typeface="Muli"/>
              <a:ea typeface="Muli"/>
              <a:cs typeface="Muli"/>
              <a:sym typeface="Mul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TextBox 6"/>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7" name="TextBox 7"/>
          <p:cNvSpPr txBox="1"/>
          <p:nvPr/>
        </p:nvSpPr>
        <p:spPr>
          <a:xfrm>
            <a:off x="1028700" y="1821241"/>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8" name="TextBox 8"/>
          <p:cNvSpPr txBox="1"/>
          <p:nvPr/>
        </p:nvSpPr>
        <p:spPr>
          <a:xfrm>
            <a:off x="1028700" y="3181887"/>
            <a:ext cx="16230600" cy="5248275"/>
          </a:xfrm>
          <a:prstGeom prst="rect">
            <a:avLst/>
          </a:prstGeom>
        </p:spPr>
        <p:txBody>
          <a:bodyPr lIns="0" tIns="0" rIns="0" bIns="0" rtlCol="0" anchor="t">
            <a:spAutoFit/>
          </a:bodyPr>
          <a:lstStyle/>
          <a:p>
            <a:pPr algn="just">
              <a:lnSpc>
                <a:spcPts val="3814"/>
              </a:lnSpc>
            </a:pPr>
            <a:r>
              <a:rPr lang="en-US" sz="3178" u="sng">
                <a:solidFill>
                  <a:srgbClr val="000000"/>
                </a:solidFill>
                <a:latin typeface="Muli"/>
                <a:ea typeface="Muli"/>
                <a:cs typeface="Muli"/>
                <a:sym typeface="Muli"/>
              </a:rPr>
              <a:t> </a:t>
            </a:r>
            <a:r>
              <a:rPr lang="en-US" sz="3178" b="1" i="1" u="sng">
                <a:solidFill>
                  <a:srgbClr val="000000"/>
                </a:solidFill>
                <a:latin typeface="Muli Bold Italics"/>
                <a:ea typeface="Muli Bold Italics"/>
                <a:cs typeface="Muli Bold Italics"/>
                <a:sym typeface="Muli Bold Italics"/>
              </a:rPr>
              <a:t>Load Testing:</a:t>
            </a:r>
          </a:p>
          <a:p>
            <a:pPr algn="just">
              <a:lnSpc>
                <a:spcPts val="3814"/>
              </a:lnSpc>
            </a:pPr>
            <a:r>
              <a:rPr lang="en-US" sz="3178">
                <a:solidFill>
                  <a:srgbClr val="000000"/>
                </a:solidFill>
                <a:latin typeface="Muli"/>
                <a:ea typeface="Muli"/>
                <a:cs typeface="Muli"/>
                <a:sym typeface="Muli"/>
              </a:rPr>
              <a:t>-Mục tiêu: Kiểm tra hiệu năng của hệ thống dưới tải bình thường với số lượng người dùng lớn trong một khoảng thời gian.</a:t>
            </a:r>
          </a:p>
          <a:p>
            <a:pPr algn="just">
              <a:lnSpc>
                <a:spcPts val="3814"/>
              </a:lnSpc>
            </a:pPr>
            <a:endParaRPr lang="en-US" sz="3178">
              <a:solidFill>
                <a:srgbClr val="000000"/>
              </a:solidFill>
              <a:latin typeface="Muli"/>
              <a:ea typeface="Muli"/>
              <a:cs typeface="Muli"/>
              <a:sym typeface="Muli"/>
            </a:endParaRPr>
          </a:p>
          <a:p>
            <a:pPr algn="just">
              <a:lnSpc>
                <a:spcPts val="3814"/>
              </a:lnSpc>
            </a:pPr>
            <a:r>
              <a:rPr lang="en-US" sz="3178">
                <a:solidFill>
                  <a:srgbClr val="000000"/>
                </a:solidFill>
                <a:latin typeface="Muli"/>
                <a:ea typeface="Muli"/>
                <a:cs typeface="Muli"/>
                <a:sym typeface="Muli"/>
              </a:rPr>
              <a:t>Bước 1: Tạo Thread Group.</a:t>
            </a:r>
          </a:p>
          <a:p>
            <a:pPr algn="just">
              <a:lnSpc>
                <a:spcPts val="3814"/>
              </a:lnSpc>
            </a:pPr>
            <a:endParaRPr lang="en-US" sz="3178">
              <a:solidFill>
                <a:srgbClr val="000000"/>
              </a:solidFill>
              <a:latin typeface="Muli"/>
              <a:ea typeface="Muli"/>
              <a:cs typeface="Muli"/>
              <a:sym typeface="Muli"/>
            </a:endParaRPr>
          </a:p>
          <a:p>
            <a:pPr algn="just">
              <a:lnSpc>
                <a:spcPts val="3814"/>
              </a:lnSpc>
            </a:pPr>
            <a:r>
              <a:rPr lang="en-US" sz="3178">
                <a:solidFill>
                  <a:srgbClr val="000000"/>
                </a:solidFill>
                <a:latin typeface="Muli"/>
                <a:ea typeface="Muli"/>
                <a:cs typeface="Muli"/>
                <a:sym typeface="Muli"/>
              </a:rPr>
              <a:t>Bước 2: Thêm HTTP Request.</a:t>
            </a:r>
          </a:p>
          <a:p>
            <a:pPr algn="just">
              <a:lnSpc>
                <a:spcPts val="3814"/>
              </a:lnSpc>
            </a:pPr>
            <a:endParaRPr lang="en-US" sz="3178">
              <a:solidFill>
                <a:srgbClr val="000000"/>
              </a:solidFill>
              <a:latin typeface="Muli"/>
              <a:ea typeface="Muli"/>
              <a:cs typeface="Muli"/>
              <a:sym typeface="Muli"/>
            </a:endParaRPr>
          </a:p>
          <a:p>
            <a:pPr algn="just">
              <a:lnSpc>
                <a:spcPts val="3814"/>
              </a:lnSpc>
            </a:pPr>
            <a:r>
              <a:rPr lang="en-US" sz="3178">
                <a:solidFill>
                  <a:srgbClr val="000000"/>
                </a:solidFill>
                <a:latin typeface="Muli"/>
                <a:ea typeface="Muli"/>
                <a:cs typeface="Muli"/>
                <a:sym typeface="Muli"/>
              </a:rPr>
              <a:t>Bước 3: Thêm Listener.</a:t>
            </a:r>
          </a:p>
          <a:p>
            <a:pPr algn="just">
              <a:lnSpc>
                <a:spcPts val="3814"/>
              </a:lnSpc>
            </a:pPr>
            <a:endParaRPr lang="en-US" sz="3178">
              <a:solidFill>
                <a:srgbClr val="000000"/>
              </a:solidFill>
              <a:latin typeface="Muli"/>
              <a:ea typeface="Muli"/>
              <a:cs typeface="Muli"/>
              <a:sym typeface="Muli"/>
            </a:endParaRPr>
          </a:p>
          <a:p>
            <a:pPr algn="just">
              <a:lnSpc>
                <a:spcPts val="3814"/>
              </a:lnSpc>
              <a:spcBef>
                <a:spcPct val="0"/>
              </a:spcBef>
            </a:pPr>
            <a:r>
              <a:rPr lang="en-US" sz="3178">
                <a:solidFill>
                  <a:srgbClr val="000000"/>
                </a:solidFill>
                <a:latin typeface="Muli"/>
                <a:ea typeface="Muli"/>
                <a:cs typeface="Muli"/>
                <a:sym typeface="Muli"/>
              </a:rPr>
              <a:t>Bước 4: Chạy kiểm thử.</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771906"/>
            <a:ext cx="11301259" cy="6060300"/>
          </a:xfrm>
          <a:custGeom>
            <a:avLst/>
            <a:gdLst/>
            <a:ahLst/>
            <a:cxnLst/>
            <a:rect l="l" t="t" r="r" b="b"/>
            <a:pathLst>
              <a:path w="11301259" h="6060300">
                <a:moveTo>
                  <a:pt x="0" y="0"/>
                </a:moveTo>
                <a:lnTo>
                  <a:pt x="11301258" y="0"/>
                </a:lnTo>
                <a:lnTo>
                  <a:pt x="11301258" y="6060301"/>
                </a:lnTo>
                <a:lnTo>
                  <a:pt x="0" y="6060301"/>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20 users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847096"/>
            <a:ext cx="11301259" cy="6046174"/>
          </a:xfrm>
          <a:custGeom>
            <a:avLst/>
            <a:gdLst/>
            <a:ahLst/>
            <a:cxnLst/>
            <a:rect l="l" t="t" r="r" b="b"/>
            <a:pathLst>
              <a:path w="11301259" h="6046174">
                <a:moveTo>
                  <a:pt x="0" y="0"/>
                </a:moveTo>
                <a:lnTo>
                  <a:pt x="11301258" y="0"/>
                </a:lnTo>
                <a:lnTo>
                  <a:pt x="11301258" y="6046174"/>
                </a:lnTo>
                <a:lnTo>
                  <a:pt x="0" y="6046174"/>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20 users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787552"/>
            <a:ext cx="11301259" cy="6074427"/>
          </a:xfrm>
          <a:custGeom>
            <a:avLst/>
            <a:gdLst/>
            <a:ahLst/>
            <a:cxnLst/>
            <a:rect l="l" t="t" r="r" b="b"/>
            <a:pathLst>
              <a:path w="11301259" h="6074427">
                <a:moveTo>
                  <a:pt x="0" y="0"/>
                </a:moveTo>
                <a:lnTo>
                  <a:pt x="11301258" y="0"/>
                </a:lnTo>
                <a:lnTo>
                  <a:pt x="11301258" y="6074427"/>
                </a:lnTo>
                <a:lnTo>
                  <a:pt x="0" y="6074427"/>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50 users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23805"/>
            <a:ext cx="11301259" cy="6074427"/>
          </a:xfrm>
          <a:custGeom>
            <a:avLst/>
            <a:gdLst/>
            <a:ahLst/>
            <a:cxnLst/>
            <a:rect l="l" t="t" r="r" b="b"/>
            <a:pathLst>
              <a:path w="11301259" h="6074427">
                <a:moveTo>
                  <a:pt x="0" y="0"/>
                </a:moveTo>
                <a:lnTo>
                  <a:pt x="11301258" y="0"/>
                </a:lnTo>
                <a:lnTo>
                  <a:pt x="11301258" y="6074427"/>
                </a:lnTo>
                <a:lnTo>
                  <a:pt x="0" y="6074427"/>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160752" y="2019442"/>
            <a:ext cx="12119247"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50 users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885451"/>
            <a:ext cx="11301259" cy="6060300"/>
          </a:xfrm>
          <a:custGeom>
            <a:avLst/>
            <a:gdLst/>
            <a:ahLst/>
            <a:cxnLst/>
            <a:rect l="l" t="t" r="r" b="b"/>
            <a:pathLst>
              <a:path w="11301259" h="6060300">
                <a:moveTo>
                  <a:pt x="0" y="0"/>
                </a:moveTo>
                <a:lnTo>
                  <a:pt x="11301258" y="0"/>
                </a:lnTo>
                <a:lnTo>
                  <a:pt x="11301258" y="6060300"/>
                </a:lnTo>
                <a:lnTo>
                  <a:pt x="0" y="6060300"/>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80 users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46009">
            <a:off x="-3777897" y="-3377064"/>
            <a:ext cx="9979854" cy="7584689"/>
          </a:xfrm>
          <a:custGeom>
            <a:avLst/>
            <a:gdLst/>
            <a:ahLst/>
            <a:cxnLst/>
            <a:rect l="l" t="t" r="r" b="b"/>
            <a:pathLst>
              <a:path w="9979854" h="7584689">
                <a:moveTo>
                  <a:pt x="0" y="0"/>
                </a:moveTo>
                <a:lnTo>
                  <a:pt x="9979853" y="0"/>
                </a:lnTo>
                <a:lnTo>
                  <a:pt x="9979853" y="7584689"/>
                </a:lnTo>
                <a:lnTo>
                  <a:pt x="0" y="7584689"/>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AutoShape 3"/>
          <p:cNvSpPr/>
          <p:nvPr/>
        </p:nvSpPr>
        <p:spPr>
          <a:xfrm>
            <a:off x="8689802" y="0"/>
            <a:ext cx="9576318" cy="10287000"/>
          </a:xfrm>
          <a:prstGeom prst="rect">
            <a:avLst/>
          </a:prstGeom>
          <a:solidFill>
            <a:srgbClr val="F4F4F4"/>
          </a:solidFill>
        </p:spPr>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Freeform 7"/>
          <p:cNvSpPr/>
          <p:nvPr/>
        </p:nvSpPr>
        <p:spPr>
          <a:xfrm>
            <a:off x="9293290" y="414070"/>
            <a:ext cx="911556" cy="1144648"/>
          </a:xfrm>
          <a:custGeom>
            <a:avLst/>
            <a:gdLst/>
            <a:ahLst/>
            <a:cxnLst/>
            <a:rect l="l" t="t" r="r" b="b"/>
            <a:pathLst>
              <a:path w="911556" h="1144648">
                <a:moveTo>
                  <a:pt x="0" y="0"/>
                </a:moveTo>
                <a:lnTo>
                  <a:pt x="911556" y="0"/>
                </a:lnTo>
                <a:lnTo>
                  <a:pt x="911556" y="1144648"/>
                </a:lnTo>
                <a:lnTo>
                  <a:pt x="0" y="11446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8"/>
          <p:cNvGrpSpPr/>
          <p:nvPr/>
        </p:nvGrpSpPr>
        <p:grpSpPr>
          <a:xfrm>
            <a:off x="1225705" y="4590591"/>
            <a:ext cx="6639741" cy="3803235"/>
            <a:chOff x="0" y="0"/>
            <a:chExt cx="1418998" cy="812800"/>
          </a:xfrm>
        </p:grpSpPr>
        <p:sp>
          <p:nvSpPr>
            <p:cNvPr id="9" name="Freeform 9"/>
            <p:cNvSpPr/>
            <p:nvPr/>
          </p:nvSpPr>
          <p:spPr>
            <a:xfrm>
              <a:off x="0" y="0"/>
              <a:ext cx="1418998" cy="812800"/>
            </a:xfrm>
            <a:custGeom>
              <a:avLst/>
              <a:gdLst/>
              <a:ahLst/>
              <a:cxnLst/>
              <a:rect l="l" t="t" r="r" b="b"/>
              <a:pathLst>
                <a:path w="1418998" h="812800">
                  <a:moveTo>
                    <a:pt x="26818" y="0"/>
                  </a:moveTo>
                  <a:lnTo>
                    <a:pt x="1392180" y="0"/>
                  </a:lnTo>
                  <a:cubicBezTo>
                    <a:pt x="1406991" y="0"/>
                    <a:pt x="1418998" y="12007"/>
                    <a:pt x="1418998" y="26818"/>
                  </a:cubicBezTo>
                  <a:lnTo>
                    <a:pt x="1418998" y="785982"/>
                  </a:lnTo>
                  <a:cubicBezTo>
                    <a:pt x="1418998" y="800793"/>
                    <a:pt x="1406991" y="812800"/>
                    <a:pt x="1392180" y="812800"/>
                  </a:cubicBezTo>
                  <a:lnTo>
                    <a:pt x="26818" y="812800"/>
                  </a:lnTo>
                  <a:cubicBezTo>
                    <a:pt x="12007" y="812800"/>
                    <a:pt x="0" y="800793"/>
                    <a:pt x="0" y="785982"/>
                  </a:cubicBezTo>
                  <a:lnTo>
                    <a:pt x="0" y="26818"/>
                  </a:lnTo>
                  <a:cubicBezTo>
                    <a:pt x="0" y="12007"/>
                    <a:pt x="12007" y="0"/>
                    <a:pt x="26818" y="0"/>
                  </a:cubicBezTo>
                  <a:close/>
                </a:path>
              </a:pathLst>
            </a:custGeom>
            <a:blipFill>
              <a:blip r:embed="rId8"/>
              <a:stretch>
                <a:fillRect l="-915" r="-915"/>
              </a:stretch>
            </a:blipFill>
          </p:spPr>
        </p:sp>
      </p:grpSp>
      <p:sp>
        <p:nvSpPr>
          <p:cNvPr id="10" name="TextBox 10"/>
          <p:cNvSpPr txBox="1"/>
          <p:nvPr/>
        </p:nvSpPr>
        <p:spPr>
          <a:xfrm>
            <a:off x="1417790" y="1914066"/>
            <a:ext cx="6255571" cy="2314575"/>
          </a:xfrm>
          <a:prstGeom prst="rect">
            <a:avLst/>
          </a:prstGeom>
        </p:spPr>
        <p:txBody>
          <a:bodyPr lIns="0" tIns="0" rIns="0" bIns="0" rtlCol="0" anchor="t">
            <a:spAutoFit/>
          </a:bodyPr>
          <a:lstStyle/>
          <a:p>
            <a:pPr marL="0" lvl="0" indent="0" algn="l">
              <a:lnSpc>
                <a:spcPts val="9120"/>
              </a:lnSpc>
              <a:spcBef>
                <a:spcPct val="0"/>
              </a:spcBef>
            </a:pPr>
            <a:r>
              <a:rPr lang="en-US" sz="7600">
                <a:solidFill>
                  <a:srgbClr val="000000"/>
                </a:solidFill>
                <a:latin typeface="Muli"/>
                <a:ea typeface="Muli"/>
                <a:cs typeface="Muli"/>
                <a:sym typeface="Muli"/>
              </a:rPr>
              <a:t>Performance Testing là gì?</a:t>
            </a:r>
          </a:p>
        </p:txBody>
      </p:sp>
      <p:sp>
        <p:nvSpPr>
          <p:cNvPr id="11" name="TextBox 11"/>
          <p:cNvSpPr txBox="1"/>
          <p:nvPr/>
        </p:nvSpPr>
        <p:spPr>
          <a:xfrm>
            <a:off x="9293290" y="1895016"/>
            <a:ext cx="8667923" cy="6708562"/>
          </a:xfrm>
          <a:prstGeom prst="rect">
            <a:avLst/>
          </a:prstGeom>
        </p:spPr>
        <p:txBody>
          <a:bodyPr lIns="0" tIns="0" rIns="0" bIns="0" rtlCol="0" anchor="t">
            <a:spAutoFit/>
          </a:bodyPr>
          <a:lstStyle/>
          <a:p>
            <a:pPr algn="l">
              <a:lnSpc>
                <a:spcPts val="3596"/>
              </a:lnSpc>
            </a:pPr>
            <a:r>
              <a:rPr lang="en-US" sz="2766">
                <a:solidFill>
                  <a:srgbClr val="000000"/>
                </a:solidFill>
                <a:latin typeface="Muli"/>
                <a:ea typeface="Muli"/>
                <a:cs typeface="Muli"/>
                <a:sym typeface="Muli"/>
              </a:rPr>
              <a:t>Performance test là một loại kiểm thử nhằm đánh giá các yếu tố quan trọng của hệ thống phần mềm, bao gồm:</a:t>
            </a:r>
          </a:p>
          <a:p>
            <a:pPr algn="l">
              <a:lnSpc>
                <a:spcPts val="3596"/>
              </a:lnSpc>
            </a:pPr>
            <a:r>
              <a:rPr lang="en-US" sz="2766" b="1">
                <a:solidFill>
                  <a:srgbClr val="000000"/>
                </a:solidFill>
                <a:latin typeface="Muli Bold"/>
                <a:ea typeface="Muli Bold"/>
                <a:cs typeface="Muli Bold"/>
                <a:sym typeface="Muli Bold"/>
              </a:rPr>
              <a:t>- Tốc độ (Speed):</a:t>
            </a:r>
            <a:r>
              <a:rPr lang="en-US" sz="2766">
                <a:solidFill>
                  <a:srgbClr val="000000"/>
                </a:solidFill>
                <a:latin typeface="Muli"/>
                <a:ea typeface="Muli"/>
                <a:cs typeface="Muli"/>
                <a:sym typeface="Muli"/>
              </a:rPr>
              <a:t> Đo lường thời gian phản hồi của hệ thống khi thực hiện một tác vụ hoặc xử lý một yêu cầu.</a:t>
            </a:r>
          </a:p>
          <a:p>
            <a:pPr algn="l">
              <a:lnSpc>
                <a:spcPts val="3596"/>
              </a:lnSpc>
            </a:pPr>
            <a:r>
              <a:rPr lang="en-US" sz="2766" b="1">
                <a:solidFill>
                  <a:srgbClr val="000000"/>
                </a:solidFill>
                <a:latin typeface="Muli Bold"/>
                <a:ea typeface="Muli Bold"/>
                <a:cs typeface="Muli Bold"/>
                <a:sym typeface="Muli Bold"/>
              </a:rPr>
              <a:t>- Khả năng mở rộng (Scalability):</a:t>
            </a:r>
            <a:r>
              <a:rPr lang="en-US" sz="2766">
                <a:solidFill>
                  <a:srgbClr val="000000"/>
                </a:solidFill>
                <a:latin typeface="Muli"/>
                <a:ea typeface="Muli"/>
                <a:cs typeface="Muli"/>
                <a:sym typeface="Muli"/>
              </a:rPr>
              <a:t> Kiểm tra khả năng hệ thống xử lý khối lượng công việc tăng lên, đặc biệt khi số lượng người dùng hoặc yêu cầu tăng lên theo thời gian.</a:t>
            </a:r>
          </a:p>
          <a:p>
            <a:pPr algn="l">
              <a:lnSpc>
                <a:spcPts val="3596"/>
              </a:lnSpc>
            </a:pPr>
            <a:r>
              <a:rPr lang="en-US" sz="2766" b="1">
                <a:solidFill>
                  <a:srgbClr val="000000"/>
                </a:solidFill>
                <a:latin typeface="Muli Bold"/>
                <a:ea typeface="Muli Bold"/>
                <a:cs typeface="Muli Bold"/>
                <a:sym typeface="Muli Bold"/>
              </a:rPr>
              <a:t>- Độ ổn định (Stability):</a:t>
            </a:r>
            <a:r>
              <a:rPr lang="en-US" sz="2766">
                <a:solidFill>
                  <a:srgbClr val="000000"/>
                </a:solidFill>
                <a:latin typeface="Muli"/>
                <a:ea typeface="Muli"/>
                <a:cs typeface="Muli"/>
                <a:sym typeface="Muli"/>
              </a:rPr>
              <a:t> Đánh giá khả năng duy trì hiệu suất ổn định của hệ thống khi chịu tải trong thời gian dài hoặc khi có các thay đổi bất ngờ trong điều kiện hoạt động.</a:t>
            </a:r>
          </a:p>
          <a:p>
            <a:pPr algn="l">
              <a:lnSpc>
                <a:spcPts val="3596"/>
              </a:lnSpc>
              <a:spcBef>
                <a:spcPct val="0"/>
              </a:spcBef>
            </a:pPr>
            <a:endParaRPr lang="en-US" sz="2766">
              <a:solidFill>
                <a:srgbClr val="000000"/>
              </a:solidFill>
              <a:latin typeface="Muli"/>
              <a:ea typeface="Muli"/>
              <a:cs typeface="Muli"/>
              <a:sym typeface="Mul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878387"/>
            <a:ext cx="11301259" cy="6074427"/>
          </a:xfrm>
          <a:custGeom>
            <a:avLst/>
            <a:gdLst/>
            <a:ahLst/>
            <a:cxnLst/>
            <a:rect l="l" t="t" r="r" b="b"/>
            <a:pathLst>
              <a:path w="11301259" h="6074427">
                <a:moveTo>
                  <a:pt x="0" y="0"/>
                </a:moveTo>
                <a:lnTo>
                  <a:pt x="11301258" y="0"/>
                </a:lnTo>
                <a:lnTo>
                  <a:pt x="11301258" y="6074427"/>
                </a:lnTo>
                <a:lnTo>
                  <a:pt x="0" y="6074427"/>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80 users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42658"/>
            <a:ext cx="11301259" cy="6088553"/>
          </a:xfrm>
          <a:custGeom>
            <a:avLst/>
            <a:gdLst/>
            <a:ahLst/>
            <a:cxnLst/>
            <a:rect l="l" t="t" r="r" b="b"/>
            <a:pathLst>
              <a:path w="11301259" h="6088553">
                <a:moveTo>
                  <a:pt x="0" y="0"/>
                </a:moveTo>
                <a:lnTo>
                  <a:pt x="11301258" y="0"/>
                </a:lnTo>
                <a:lnTo>
                  <a:pt x="11301258" y="6088554"/>
                </a:lnTo>
                <a:lnTo>
                  <a:pt x="0" y="6088554"/>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120 users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787552"/>
            <a:ext cx="11301259" cy="6074427"/>
          </a:xfrm>
          <a:custGeom>
            <a:avLst/>
            <a:gdLst/>
            <a:ahLst/>
            <a:cxnLst/>
            <a:rect l="l" t="t" r="r" b="b"/>
            <a:pathLst>
              <a:path w="11301259" h="6074427">
                <a:moveTo>
                  <a:pt x="0" y="0"/>
                </a:moveTo>
                <a:lnTo>
                  <a:pt x="11301258" y="0"/>
                </a:lnTo>
                <a:lnTo>
                  <a:pt x="11301258" y="6074427"/>
                </a:lnTo>
                <a:lnTo>
                  <a:pt x="0" y="6074427"/>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120 users</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16742"/>
            <a:ext cx="11301259" cy="6088553"/>
          </a:xfrm>
          <a:custGeom>
            <a:avLst/>
            <a:gdLst/>
            <a:ahLst/>
            <a:cxnLst/>
            <a:rect l="l" t="t" r="r" b="b"/>
            <a:pathLst>
              <a:path w="11301259" h="6088553">
                <a:moveTo>
                  <a:pt x="0" y="0"/>
                </a:moveTo>
                <a:lnTo>
                  <a:pt x="11301258" y="0"/>
                </a:lnTo>
                <a:lnTo>
                  <a:pt x="11301258" y="6088553"/>
                </a:lnTo>
                <a:lnTo>
                  <a:pt x="0" y="6088553"/>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150 users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629624" y="2923805"/>
            <a:ext cx="11301259" cy="6074427"/>
          </a:xfrm>
          <a:custGeom>
            <a:avLst/>
            <a:gdLst/>
            <a:ahLst/>
            <a:cxnLst/>
            <a:rect l="l" t="t" r="r" b="b"/>
            <a:pathLst>
              <a:path w="11301259" h="6074427">
                <a:moveTo>
                  <a:pt x="0" y="0"/>
                </a:moveTo>
                <a:lnTo>
                  <a:pt x="11301259" y="0"/>
                </a:lnTo>
                <a:lnTo>
                  <a:pt x="11301259" y="6074427"/>
                </a:lnTo>
                <a:lnTo>
                  <a:pt x="0" y="6074427"/>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150 users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76286"/>
            <a:ext cx="11301259" cy="6060300"/>
          </a:xfrm>
          <a:custGeom>
            <a:avLst/>
            <a:gdLst/>
            <a:ahLst/>
            <a:cxnLst/>
            <a:rect l="l" t="t" r="r" b="b"/>
            <a:pathLst>
              <a:path w="11301259" h="6060300">
                <a:moveTo>
                  <a:pt x="0" y="0"/>
                </a:moveTo>
                <a:lnTo>
                  <a:pt x="11301258" y="0"/>
                </a:lnTo>
                <a:lnTo>
                  <a:pt x="11301258" y="6060300"/>
                </a:lnTo>
                <a:lnTo>
                  <a:pt x="0" y="6060300"/>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180 users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08159"/>
            <a:ext cx="11301259" cy="6060300"/>
          </a:xfrm>
          <a:custGeom>
            <a:avLst/>
            <a:gdLst/>
            <a:ahLst/>
            <a:cxnLst/>
            <a:rect l="l" t="t" r="r" b="b"/>
            <a:pathLst>
              <a:path w="11301259" h="6060300">
                <a:moveTo>
                  <a:pt x="0" y="0"/>
                </a:moveTo>
                <a:lnTo>
                  <a:pt x="11301258" y="0"/>
                </a:lnTo>
                <a:lnTo>
                  <a:pt x="11301258" y="6060301"/>
                </a:lnTo>
                <a:lnTo>
                  <a:pt x="0" y="6060301"/>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180 users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878387"/>
            <a:ext cx="11301259" cy="6074427"/>
          </a:xfrm>
          <a:custGeom>
            <a:avLst/>
            <a:gdLst/>
            <a:ahLst/>
            <a:cxnLst/>
            <a:rect l="l" t="t" r="r" b="b"/>
            <a:pathLst>
              <a:path w="11301259" h="6074427">
                <a:moveTo>
                  <a:pt x="0" y="0"/>
                </a:moveTo>
                <a:lnTo>
                  <a:pt x="11301258" y="0"/>
                </a:lnTo>
                <a:lnTo>
                  <a:pt x="11301258" y="6074427"/>
                </a:lnTo>
                <a:lnTo>
                  <a:pt x="0" y="6074427"/>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220 users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23805"/>
            <a:ext cx="11301259" cy="6074427"/>
          </a:xfrm>
          <a:custGeom>
            <a:avLst/>
            <a:gdLst/>
            <a:ahLst/>
            <a:cxnLst/>
            <a:rect l="l" t="t" r="r" b="b"/>
            <a:pathLst>
              <a:path w="11301259" h="6074427">
                <a:moveTo>
                  <a:pt x="0" y="0"/>
                </a:moveTo>
                <a:lnTo>
                  <a:pt x="11301258" y="0"/>
                </a:lnTo>
                <a:lnTo>
                  <a:pt x="11301258" y="6074427"/>
                </a:lnTo>
                <a:lnTo>
                  <a:pt x="0" y="6074427"/>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220 users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TextBox 6"/>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7" name="TextBox 7"/>
          <p:cNvSpPr txBox="1"/>
          <p:nvPr/>
        </p:nvSpPr>
        <p:spPr>
          <a:xfrm>
            <a:off x="1028700" y="1821241"/>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8" name="TextBox 8"/>
          <p:cNvSpPr txBox="1"/>
          <p:nvPr/>
        </p:nvSpPr>
        <p:spPr>
          <a:xfrm>
            <a:off x="1028700" y="3022925"/>
            <a:ext cx="13868880" cy="6200775"/>
          </a:xfrm>
          <a:prstGeom prst="rect">
            <a:avLst/>
          </a:prstGeom>
        </p:spPr>
        <p:txBody>
          <a:bodyPr lIns="0" tIns="0" rIns="0" bIns="0" rtlCol="0" anchor="t">
            <a:spAutoFit/>
          </a:bodyPr>
          <a:lstStyle/>
          <a:p>
            <a:pPr algn="just">
              <a:lnSpc>
                <a:spcPts val="3814"/>
              </a:lnSpc>
            </a:pPr>
            <a:r>
              <a:rPr lang="en-US" sz="3178" b="1" i="1" u="sng">
                <a:solidFill>
                  <a:srgbClr val="000000"/>
                </a:solidFill>
                <a:latin typeface="Muli Bold Italics"/>
                <a:ea typeface="Muli Bold Italics"/>
                <a:cs typeface="Muli Bold Italics"/>
                <a:sym typeface="Muli Bold Italics"/>
              </a:rPr>
              <a:t>Stress Testing</a:t>
            </a:r>
          </a:p>
          <a:p>
            <a:pPr marL="686316" lvl="1" indent="-343158" algn="just">
              <a:lnSpc>
                <a:spcPts val="3814"/>
              </a:lnSpc>
              <a:buFont typeface="Arial"/>
              <a:buChar char="•"/>
            </a:pPr>
            <a:r>
              <a:rPr lang="en-US" sz="3178">
                <a:solidFill>
                  <a:srgbClr val="000000"/>
                </a:solidFill>
                <a:latin typeface="Muli"/>
                <a:ea typeface="Muli"/>
                <a:cs typeface="Muli"/>
                <a:sym typeface="Muli"/>
              </a:rPr>
              <a:t>Mục tiêu: Tăng dần số lượng người dùng để xem hệ thống bị quá tải ở mức nào.</a:t>
            </a:r>
          </a:p>
          <a:p>
            <a:pPr algn="just">
              <a:lnSpc>
                <a:spcPts val="3814"/>
              </a:lnSpc>
            </a:pPr>
            <a:endParaRPr lang="en-US" sz="3178">
              <a:solidFill>
                <a:srgbClr val="000000"/>
              </a:solidFill>
              <a:latin typeface="Muli"/>
              <a:ea typeface="Muli"/>
              <a:cs typeface="Muli"/>
              <a:sym typeface="Muli"/>
            </a:endParaRPr>
          </a:p>
          <a:p>
            <a:pPr algn="just">
              <a:lnSpc>
                <a:spcPts val="3814"/>
              </a:lnSpc>
            </a:pPr>
            <a:r>
              <a:rPr lang="en-US" sz="3178">
                <a:solidFill>
                  <a:srgbClr val="000000"/>
                </a:solidFill>
                <a:latin typeface="Muli"/>
                <a:ea typeface="Muli"/>
                <a:cs typeface="Muli"/>
                <a:sym typeface="Muli"/>
              </a:rPr>
              <a:t>Bước 1: Tạo Thread Group:</a:t>
            </a:r>
          </a:p>
          <a:p>
            <a:pPr algn="just">
              <a:lnSpc>
                <a:spcPts val="3814"/>
              </a:lnSpc>
            </a:pPr>
            <a:endParaRPr lang="en-US" sz="3178">
              <a:solidFill>
                <a:srgbClr val="000000"/>
              </a:solidFill>
              <a:latin typeface="Muli"/>
              <a:ea typeface="Muli"/>
              <a:cs typeface="Muli"/>
              <a:sym typeface="Muli"/>
            </a:endParaRPr>
          </a:p>
          <a:p>
            <a:pPr algn="just">
              <a:lnSpc>
                <a:spcPts val="3814"/>
              </a:lnSpc>
            </a:pPr>
            <a:r>
              <a:rPr lang="en-US" sz="3178">
                <a:solidFill>
                  <a:srgbClr val="000000"/>
                </a:solidFill>
                <a:latin typeface="Muli"/>
                <a:ea typeface="Muli"/>
                <a:cs typeface="Muli"/>
                <a:sym typeface="Muli"/>
              </a:rPr>
              <a:t>Bước 2: Thêm HTTP Request như trong Load Testing.</a:t>
            </a:r>
          </a:p>
          <a:p>
            <a:pPr algn="just">
              <a:lnSpc>
                <a:spcPts val="3814"/>
              </a:lnSpc>
            </a:pPr>
            <a:endParaRPr lang="en-US" sz="3178">
              <a:solidFill>
                <a:srgbClr val="000000"/>
              </a:solidFill>
              <a:latin typeface="Muli"/>
              <a:ea typeface="Muli"/>
              <a:cs typeface="Muli"/>
              <a:sym typeface="Muli"/>
            </a:endParaRPr>
          </a:p>
          <a:p>
            <a:pPr algn="just">
              <a:lnSpc>
                <a:spcPts val="3814"/>
              </a:lnSpc>
            </a:pPr>
            <a:r>
              <a:rPr lang="en-US" sz="3178">
                <a:solidFill>
                  <a:srgbClr val="000000"/>
                </a:solidFill>
                <a:latin typeface="Muli"/>
                <a:ea typeface="Muli"/>
                <a:cs typeface="Muli"/>
                <a:sym typeface="Muli"/>
              </a:rPr>
              <a:t>Bước 3: Tạo Listener để theo dõi kết quả.</a:t>
            </a:r>
          </a:p>
          <a:p>
            <a:pPr algn="just">
              <a:lnSpc>
                <a:spcPts val="3814"/>
              </a:lnSpc>
            </a:pPr>
            <a:endParaRPr lang="en-US" sz="3178">
              <a:solidFill>
                <a:srgbClr val="000000"/>
              </a:solidFill>
              <a:latin typeface="Muli"/>
              <a:ea typeface="Muli"/>
              <a:cs typeface="Muli"/>
              <a:sym typeface="Muli"/>
            </a:endParaRPr>
          </a:p>
          <a:p>
            <a:pPr algn="just">
              <a:lnSpc>
                <a:spcPts val="3814"/>
              </a:lnSpc>
            </a:pPr>
            <a:r>
              <a:rPr lang="en-US" sz="3178">
                <a:solidFill>
                  <a:srgbClr val="000000"/>
                </a:solidFill>
                <a:latin typeface="Muli"/>
                <a:ea typeface="Muli"/>
                <a:cs typeface="Muli"/>
                <a:sym typeface="Muli"/>
              </a:rPr>
              <a:t>Bước 4: Chạy kiểm thử:</a:t>
            </a:r>
          </a:p>
          <a:p>
            <a:pPr algn="just">
              <a:lnSpc>
                <a:spcPts val="3814"/>
              </a:lnSpc>
            </a:pPr>
            <a:endParaRPr lang="en-US" sz="3178">
              <a:solidFill>
                <a:srgbClr val="000000"/>
              </a:solidFill>
              <a:latin typeface="Muli"/>
              <a:ea typeface="Muli"/>
              <a:cs typeface="Muli"/>
              <a:sym typeface="Muli"/>
            </a:endParaRPr>
          </a:p>
          <a:p>
            <a:pPr algn="just">
              <a:lnSpc>
                <a:spcPts val="3814"/>
              </a:lnSpc>
              <a:spcBef>
                <a:spcPct val="0"/>
              </a:spcBef>
            </a:pPr>
            <a:endParaRPr lang="en-US" sz="3178">
              <a:solidFill>
                <a:srgbClr val="000000"/>
              </a:solidFill>
              <a:latin typeface="Muli"/>
              <a:ea typeface="Muli"/>
              <a:cs typeface="Muli"/>
              <a:sym typeface="Mul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615623" flipV="1">
            <a:off x="-5483978" y="2542563"/>
            <a:ext cx="14327238" cy="11175245"/>
          </a:xfrm>
          <a:custGeom>
            <a:avLst/>
            <a:gdLst/>
            <a:ahLst/>
            <a:cxnLst/>
            <a:rect l="l" t="t" r="r" b="b"/>
            <a:pathLst>
              <a:path w="14327238" h="11175245">
                <a:moveTo>
                  <a:pt x="0" y="11175245"/>
                </a:moveTo>
                <a:lnTo>
                  <a:pt x="14327238" y="11175245"/>
                </a:lnTo>
                <a:lnTo>
                  <a:pt x="14327238" y="0"/>
                </a:lnTo>
                <a:lnTo>
                  <a:pt x="0" y="0"/>
                </a:lnTo>
                <a:lnTo>
                  <a:pt x="0" y="11175245"/>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3" name="Table 3"/>
          <p:cNvGraphicFramePr>
            <a:graphicFrameLocks noGrp="1"/>
          </p:cNvGraphicFramePr>
          <p:nvPr/>
        </p:nvGraphicFramePr>
        <p:xfrm>
          <a:off x="217992" y="1127332"/>
          <a:ext cx="17852016" cy="8890635"/>
        </p:xfrm>
        <a:graphic>
          <a:graphicData uri="http://schemas.openxmlformats.org/drawingml/2006/table">
            <a:tbl>
              <a:tblPr/>
              <a:tblGrid>
                <a:gridCol w="1118857">
                  <a:extLst>
                    <a:ext uri="{9D8B030D-6E8A-4147-A177-3AD203B41FA5}">
                      <a16:colId xmlns:a16="http://schemas.microsoft.com/office/drawing/2014/main" val="20000"/>
                    </a:ext>
                  </a:extLst>
                </a:gridCol>
                <a:gridCol w="5601109">
                  <a:extLst>
                    <a:ext uri="{9D8B030D-6E8A-4147-A177-3AD203B41FA5}">
                      <a16:colId xmlns:a16="http://schemas.microsoft.com/office/drawing/2014/main" val="20001"/>
                    </a:ext>
                  </a:extLst>
                </a:gridCol>
                <a:gridCol w="5394329">
                  <a:extLst>
                    <a:ext uri="{9D8B030D-6E8A-4147-A177-3AD203B41FA5}">
                      <a16:colId xmlns:a16="http://schemas.microsoft.com/office/drawing/2014/main" val="20002"/>
                    </a:ext>
                  </a:extLst>
                </a:gridCol>
                <a:gridCol w="5737720">
                  <a:extLst>
                    <a:ext uri="{9D8B030D-6E8A-4147-A177-3AD203B41FA5}">
                      <a16:colId xmlns:a16="http://schemas.microsoft.com/office/drawing/2014/main" val="20003"/>
                    </a:ext>
                  </a:extLst>
                </a:gridCol>
              </a:tblGrid>
              <a:tr h="791423">
                <a:tc>
                  <a:txBody>
                    <a:bodyPr/>
                    <a:lstStyle/>
                    <a:p>
                      <a:pPr algn="ctr">
                        <a:lnSpc>
                          <a:spcPts val="280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Muli Bold"/>
                          <a:ea typeface="Muli Bold"/>
                          <a:cs typeface="Muli Bold"/>
                          <a:sym typeface="Muli Bold"/>
                        </a:rPr>
                        <a:t>Speed</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2800"/>
                        </a:lnSpc>
                        <a:defRPr/>
                      </a:pPr>
                      <a:r>
                        <a:rPr lang="en-US" sz="2000" b="1">
                          <a:solidFill>
                            <a:srgbClr val="000000"/>
                          </a:solidFill>
                          <a:latin typeface="Muli Bold"/>
                          <a:ea typeface="Muli Bold"/>
                          <a:cs typeface="Muli Bold"/>
                          <a:sym typeface="Muli Bold"/>
                        </a:rPr>
                        <a:t>Scalability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ctr">
                        <a:lnSpc>
                          <a:spcPts val="2800"/>
                        </a:lnSpc>
                        <a:defRPr/>
                      </a:pPr>
                      <a:r>
                        <a:rPr lang="en-US" sz="2000" b="1">
                          <a:solidFill>
                            <a:srgbClr val="000000"/>
                          </a:solidFill>
                          <a:latin typeface="Muli Bold"/>
                          <a:ea typeface="Muli Bold"/>
                          <a:cs typeface="Muli Bold"/>
                          <a:sym typeface="Muli Bold"/>
                        </a:rPr>
                        <a:t>Stability</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extLst>
                  <a:ext uri="{0D108BD9-81ED-4DB2-BD59-A6C34878D82A}">
                    <a16:rowId xmlns:a16="http://schemas.microsoft.com/office/drawing/2014/main" val="10000"/>
                  </a:ext>
                </a:extLst>
              </a:tr>
              <a:tr h="1849832">
                <a:tc>
                  <a:txBody>
                    <a:bodyPr/>
                    <a:lstStyle/>
                    <a:p>
                      <a:pPr algn="ctr">
                        <a:lnSpc>
                          <a:spcPts val="2800"/>
                        </a:lnSpc>
                        <a:defRPr/>
                      </a:pPr>
                      <a:r>
                        <a:rPr lang="en-US" sz="2000" b="1">
                          <a:solidFill>
                            <a:srgbClr val="000000"/>
                          </a:solidFill>
                          <a:latin typeface="Muli Bold"/>
                          <a:ea typeface="Muli Bold"/>
                          <a:cs typeface="Muli Bold"/>
                          <a:sym typeface="Muli Bold"/>
                        </a:rPr>
                        <a:t>Khía cạnh chính:</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800"/>
                        </a:lnSpc>
                        <a:defRPr/>
                      </a:pPr>
                      <a:r>
                        <a:rPr lang="en-US" sz="2000" b="1">
                          <a:solidFill>
                            <a:srgbClr val="000000"/>
                          </a:solidFill>
                          <a:latin typeface="Muli Bold"/>
                          <a:ea typeface="Muli Bold"/>
                          <a:cs typeface="Muli Bold"/>
                          <a:sym typeface="Muli Bold"/>
                        </a:rPr>
                        <a:t>Response Time</a:t>
                      </a:r>
                      <a:r>
                        <a:rPr lang="en-US" sz="2000">
                          <a:solidFill>
                            <a:srgbClr val="000000"/>
                          </a:solidFill>
                          <a:latin typeface="Muli"/>
                          <a:ea typeface="Muli"/>
                          <a:cs typeface="Muli"/>
                          <a:sym typeface="Muli"/>
                        </a:rPr>
                        <a:t> (Thời gian phản hồi)</a:t>
                      </a:r>
                      <a:endParaRPr lang="en-US" sz="1100"/>
                    </a:p>
                    <a:p>
                      <a:pPr algn="l">
                        <a:lnSpc>
                          <a:spcPts val="2800"/>
                        </a:lnSpc>
                      </a:pPr>
                      <a:r>
                        <a:rPr lang="en-US" sz="2000" b="1">
                          <a:solidFill>
                            <a:srgbClr val="000000"/>
                          </a:solidFill>
                          <a:latin typeface="Muli Bold"/>
                          <a:ea typeface="Muli Bold"/>
                          <a:cs typeface="Muli Bold"/>
                          <a:sym typeface="Muli Bold"/>
                        </a:rPr>
                        <a:t>Latency</a:t>
                      </a:r>
                      <a:r>
                        <a:rPr lang="en-US" sz="2000">
                          <a:solidFill>
                            <a:srgbClr val="000000"/>
                          </a:solidFill>
                          <a:latin typeface="Muli"/>
                          <a:ea typeface="Muli"/>
                          <a:cs typeface="Muli"/>
                          <a:sym typeface="Muli"/>
                        </a:rPr>
                        <a:t> (Độ trễ)</a:t>
                      </a:r>
                    </a:p>
                    <a:p>
                      <a:pPr algn="l">
                        <a:lnSpc>
                          <a:spcPts val="2800"/>
                        </a:lnSpc>
                      </a:pPr>
                      <a:r>
                        <a:rPr lang="en-US" sz="2000" b="1">
                          <a:solidFill>
                            <a:srgbClr val="000000"/>
                          </a:solidFill>
                          <a:latin typeface="Muli Bold"/>
                          <a:ea typeface="Muli Bold"/>
                          <a:cs typeface="Muli Bold"/>
                          <a:sym typeface="Muli Bold"/>
                        </a:rPr>
                        <a:t>Throughput</a:t>
                      </a:r>
                      <a:r>
                        <a:rPr lang="en-US" sz="2000">
                          <a:solidFill>
                            <a:srgbClr val="000000"/>
                          </a:solidFill>
                          <a:latin typeface="Muli"/>
                          <a:ea typeface="Muli"/>
                          <a:cs typeface="Muli"/>
                          <a:sym typeface="Muli"/>
                        </a:rPr>
                        <a:t> (Thông lượng)</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800"/>
                        </a:lnSpc>
                        <a:defRPr/>
                      </a:pPr>
                      <a:r>
                        <a:rPr lang="en-US" sz="2000" b="1">
                          <a:solidFill>
                            <a:srgbClr val="000000"/>
                          </a:solidFill>
                          <a:latin typeface="Muli Bold"/>
                          <a:ea typeface="Muli Bold"/>
                          <a:cs typeface="Muli Bold"/>
                          <a:sym typeface="Muli Bold"/>
                        </a:rPr>
                        <a:t>Vertical Scaling</a:t>
                      </a:r>
                      <a:r>
                        <a:rPr lang="en-US" sz="2000">
                          <a:solidFill>
                            <a:srgbClr val="000000"/>
                          </a:solidFill>
                          <a:latin typeface="Muli"/>
                          <a:ea typeface="Muli"/>
                          <a:cs typeface="Muli"/>
                          <a:sym typeface="Muli"/>
                        </a:rPr>
                        <a:t> (Mở rộng dọc)</a:t>
                      </a:r>
                      <a:endParaRPr lang="en-US" sz="1100"/>
                    </a:p>
                    <a:p>
                      <a:pPr algn="l">
                        <a:lnSpc>
                          <a:spcPts val="2800"/>
                        </a:lnSpc>
                      </a:pPr>
                      <a:r>
                        <a:rPr lang="en-US" sz="2000" b="1">
                          <a:solidFill>
                            <a:srgbClr val="000000"/>
                          </a:solidFill>
                          <a:latin typeface="Muli Bold"/>
                          <a:ea typeface="Muli Bold"/>
                          <a:cs typeface="Muli Bold"/>
                          <a:sym typeface="Muli Bold"/>
                        </a:rPr>
                        <a:t>Horizontal Scaling</a:t>
                      </a:r>
                      <a:r>
                        <a:rPr lang="en-US" sz="2000">
                          <a:solidFill>
                            <a:srgbClr val="000000"/>
                          </a:solidFill>
                          <a:latin typeface="Muli"/>
                          <a:ea typeface="Muli"/>
                          <a:cs typeface="Muli"/>
                          <a:sym typeface="Muli"/>
                        </a:rPr>
                        <a:t> (Mở rộng ngang)</a:t>
                      </a:r>
                    </a:p>
                    <a:p>
                      <a:pPr algn="l">
                        <a:lnSpc>
                          <a:spcPts val="2800"/>
                        </a:lnSpc>
                      </a:pPr>
                      <a:r>
                        <a:rPr lang="en-US" sz="2000" b="1">
                          <a:solidFill>
                            <a:srgbClr val="000000"/>
                          </a:solidFill>
                          <a:latin typeface="Muli Bold"/>
                          <a:ea typeface="Muli Bold"/>
                          <a:cs typeface="Muli Bold"/>
                          <a:sym typeface="Muli Bold"/>
                        </a:rPr>
                        <a:t>Load Distribution</a:t>
                      </a:r>
                      <a:r>
                        <a:rPr lang="en-US" sz="2000">
                          <a:solidFill>
                            <a:srgbClr val="000000"/>
                          </a:solidFill>
                          <a:latin typeface="Muli"/>
                          <a:ea typeface="Muli"/>
                          <a:cs typeface="Muli"/>
                          <a:sym typeface="Muli"/>
                        </a:rPr>
                        <a:t> (Phân phối tải)</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800"/>
                        </a:lnSpc>
                        <a:defRPr/>
                      </a:pPr>
                      <a:r>
                        <a:rPr lang="en-US" sz="2000" b="1">
                          <a:solidFill>
                            <a:srgbClr val="000000"/>
                          </a:solidFill>
                          <a:latin typeface="Muli Bold"/>
                          <a:ea typeface="Muli Bold"/>
                          <a:cs typeface="Muli Bold"/>
                          <a:sym typeface="Muli Bold"/>
                        </a:rPr>
                        <a:t>Endurance Testing </a:t>
                      </a:r>
                      <a:r>
                        <a:rPr lang="en-US" sz="2000">
                          <a:solidFill>
                            <a:srgbClr val="000000"/>
                          </a:solidFill>
                          <a:latin typeface="Muli"/>
                          <a:ea typeface="Muli"/>
                          <a:cs typeface="Muli"/>
                          <a:sym typeface="Muli"/>
                        </a:rPr>
                        <a:t>(Kiểm thử độ bền)</a:t>
                      </a:r>
                      <a:endParaRPr lang="en-US" sz="1100"/>
                    </a:p>
                    <a:p>
                      <a:pPr algn="l">
                        <a:lnSpc>
                          <a:spcPts val="2800"/>
                        </a:lnSpc>
                      </a:pPr>
                      <a:r>
                        <a:rPr lang="en-US" sz="2000" b="1">
                          <a:solidFill>
                            <a:srgbClr val="000000"/>
                          </a:solidFill>
                          <a:latin typeface="Muli Bold"/>
                          <a:ea typeface="Muli Bold"/>
                          <a:cs typeface="Muli Bold"/>
                          <a:sym typeface="Muli Bold"/>
                        </a:rPr>
                        <a:t>Stress Testing</a:t>
                      </a:r>
                      <a:r>
                        <a:rPr lang="en-US" sz="2000">
                          <a:solidFill>
                            <a:srgbClr val="000000"/>
                          </a:solidFill>
                          <a:latin typeface="Muli"/>
                          <a:ea typeface="Muli"/>
                          <a:cs typeface="Muli"/>
                          <a:sym typeface="Muli"/>
                        </a:rPr>
                        <a:t> (Kiểm thử căng thẳng)</a:t>
                      </a:r>
                    </a:p>
                    <a:p>
                      <a:pPr algn="l">
                        <a:lnSpc>
                          <a:spcPts val="2800"/>
                        </a:lnSpc>
                      </a:pPr>
                      <a:r>
                        <a:rPr lang="en-US" sz="2000" b="1">
                          <a:solidFill>
                            <a:srgbClr val="000000"/>
                          </a:solidFill>
                          <a:latin typeface="Muli Bold"/>
                          <a:ea typeface="Muli Bold"/>
                          <a:cs typeface="Muli Bold"/>
                          <a:sym typeface="Muli Bold"/>
                        </a:rPr>
                        <a:t>Failure Recovery</a:t>
                      </a:r>
                      <a:r>
                        <a:rPr lang="en-US" sz="2000">
                          <a:solidFill>
                            <a:srgbClr val="000000"/>
                          </a:solidFill>
                          <a:latin typeface="Muli"/>
                          <a:ea typeface="Muli"/>
                          <a:cs typeface="Muli"/>
                          <a:sym typeface="Muli"/>
                        </a:rPr>
                        <a:t> (Khả năng phục hồi sau sự cố)</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00728">
                <a:tc>
                  <a:txBody>
                    <a:bodyPr/>
                    <a:lstStyle/>
                    <a:p>
                      <a:pPr algn="ctr">
                        <a:lnSpc>
                          <a:spcPts val="2800"/>
                        </a:lnSpc>
                        <a:defRPr/>
                      </a:pPr>
                      <a:r>
                        <a:rPr lang="en-US" sz="2000" b="1">
                          <a:solidFill>
                            <a:srgbClr val="000000"/>
                          </a:solidFill>
                          <a:latin typeface="Muli Bold"/>
                          <a:ea typeface="Muli Bold"/>
                          <a:cs typeface="Muli Bold"/>
                          <a:sym typeface="Muli Bold"/>
                        </a:rPr>
                        <a:t>Yếu tố chính:</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800"/>
                        </a:lnSpc>
                        <a:defRPr/>
                      </a:pPr>
                      <a:r>
                        <a:rPr lang="en-US" sz="2000" b="1">
                          <a:solidFill>
                            <a:srgbClr val="000000"/>
                          </a:solidFill>
                          <a:latin typeface="Muli Bold"/>
                          <a:ea typeface="Muli Bold"/>
                          <a:cs typeface="Muli Bold"/>
                          <a:sym typeface="Muli Bold"/>
                        </a:rPr>
                        <a:t>Network Speed</a:t>
                      </a:r>
                      <a:r>
                        <a:rPr lang="en-US" sz="2000">
                          <a:solidFill>
                            <a:srgbClr val="000000"/>
                          </a:solidFill>
                          <a:latin typeface="Muli"/>
                          <a:ea typeface="Muli"/>
                          <a:cs typeface="Muli"/>
                          <a:sym typeface="Muli"/>
                        </a:rPr>
                        <a:t> (Tốc độ mạng)</a:t>
                      </a:r>
                      <a:endParaRPr lang="en-US" sz="1100"/>
                    </a:p>
                    <a:p>
                      <a:pPr algn="l">
                        <a:lnSpc>
                          <a:spcPts val="2800"/>
                        </a:lnSpc>
                      </a:pPr>
                      <a:r>
                        <a:rPr lang="en-US" sz="2000" b="1">
                          <a:solidFill>
                            <a:srgbClr val="000000"/>
                          </a:solidFill>
                          <a:latin typeface="Muli Bold"/>
                          <a:ea typeface="Muli Bold"/>
                          <a:cs typeface="Muli Bold"/>
                          <a:sym typeface="Muli Bold"/>
                        </a:rPr>
                        <a:t>Processing Power</a:t>
                      </a:r>
                      <a:r>
                        <a:rPr lang="en-US" sz="2000">
                          <a:solidFill>
                            <a:srgbClr val="000000"/>
                          </a:solidFill>
                          <a:latin typeface="Muli"/>
                          <a:ea typeface="Muli"/>
                          <a:cs typeface="Muli"/>
                          <a:sym typeface="Muli"/>
                        </a:rPr>
                        <a:t> (Sức mạnh xử lý)</a:t>
                      </a:r>
                    </a:p>
                    <a:p>
                      <a:pPr algn="l">
                        <a:lnSpc>
                          <a:spcPts val="2800"/>
                        </a:lnSpc>
                      </a:pPr>
                      <a:r>
                        <a:rPr lang="en-US" sz="2000" b="1">
                          <a:solidFill>
                            <a:srgbClr val="000000"/>
                          </a:solidFill>
                          <a:latin typeface="Muli Bold"/>
                          <a:ea typeface="Muli Bold"/>
                          <a:cs typeface="Muli Bold"/>
                          <a:sym typeface="Muli Bold"/>
                        </a:rPr>
                        <a:t>Database Performance</a:t>
                      </a:r>
                      <a:r>
                        <a:rPr lang="en-US" sz="2000">
                          <a:solidFill>
                            <a:srgbClr val="000000"/>
                          </a:solidFill>
                          <a:latin typeface="Muli"/>
                          <a:ea typeface="Muli"/>
                          <a:cs typeface="Muli"/>
                          <a:sym typeface="Muli"/>
                        </a:rPr>
                        <a:t> (Hiệu suất cơ sở dữ liệu)</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800"/>
                        </a:lnSpc>
                        <a:defRPr/>
                      </a:pPr>
                      <a:r>
                        <a:rPr lang="en-US" sz="2000" b="1">
                          <a:solidFill>
                            <a:srgbClr val="000000"/>
                          </a:solidFill>
                          <a:latin typeface="Muli Bold"/>
                          <a:ea typeface="Muli Bold"/>
                          <a:cs typeface="Muli Bold"/>
                          <a:sym typeface="Muli Bold"/>
                        </a:rPr>
                        <a:t>Architecture </a:t>
                      </a:r>
                      <a:r>
                        <a:rPr lang="en-US" sz="2000">
                          <a:solidFill>
                            <a:srgbClr val="000000"/>
                          </a:solidFill>
                          <a:latin typeface="Muli"/>
                          <a:ea typeface="Muli"/>
                          <a:cs typeface="Muli"/>
                          <a:sym typeface="Muli"/>
                        </a:rPr>
                        <a:t>(Kiến trúc hệ thống)</a:t>
                      </a:r>
                      <a:endParaRPr lang="en-US" sz="1100"/>
                    </a:p>
                    <a:p>
                      <a:pPr algn="l">
                        <a:lnSpc>
                          <a:spcPts val="2800"/>
                        </a:lnSpc>
                      </a:pPr>
                      <a:r>
                        <a:rPr lang="en-US" sz="2000" b="1">
                          <a:solidFill>
                            <a:srgbClr val="000000"/>
                          </a:solidFill>
                          <a:latin typeface="Muli Bold"/>
                          <a:ea typeface="Muli Bold"/>
                          <a:cs typeface="Muli Bold"/>
                          <a:sym typeface="Muli Bold"/>
                        </a:rPr>
                        <a:t>Cloud Infrastructure</a:t>
                      </a:r>
                      <a:r>
                        <a:rPr lang="en-US" sz="2000">
                          <a:solidFill>
                            <a:srgbClr val="000000"/>
                          </a:solidFill>
                          <a:latin typeface="Muli"/>
                          <a:ea typeface="Muli"/>
                          <a:cs typeface="Muli"/>
                          <a:sym typeface="Muli"/>
                        </a:rPr>
                        <a:t> (Hạ tầng đám mây)</a:t>
                      </a:r>
                    </a:p>
                    <a:p>
                      <a:pPr algn="l">
                        <a:lnSpc>
                          <a:spcPts val="2800"/>
                        </a:lnSpc>
                      </a:pPr>
                      <a:r>
                        <a:rPr lang="en-US" sz="2000" b="1">
                          <a:solidFill>
                            <a:srgbClr val="000000"/>
                          </a:solidFill>
                          <a:latin typeface="Muli Bold"/>
                          <a:ea typeface="Muli Bold"/>
                          <a:cs typeface="Muli Bold"/>
                          <a:sym typeface="Muli Bold"/>
                        </a:rPr>
                        <a:t>Load Balancers</a:t>
                      </a:r>
                      <a:r>
                        <a:rPr lang="en-US" sz="2000">
                          <a:solidFill>
                            <a:srgbClr val="000000"/>
                          </a:solidFill>
                          <a:latin typeface="Muli"/>
                          <a:ea typeface="Muli"/>
                          <a:cs typeface="Muli"/>
                          <a:sym typeface="Muli"/>
                        </a:rPr>
                        <a:t> (Bộ cân bằng tải)</a:t>
                      </a:r>
                    </a:p>
                    <a:p>
                      <a:pPr algn="l">
                        <a:lnSpc>
                          <a:spcPts val="2800"/>
                        </a:lnSpc>
                      </a:pPr>
                      <a:endParaRPr lang="en-US" sz="2000">
                        <a:solidFill>
                          <a:srgbClr val="000000"/>
                        </a:solidFill>
                        <a:latin typeface="Muli"/>
                        <a:ea typeface="Muli"/>
                        <a:cs typeface="Muli"/>
                        <a:sym typeface="Muli"/>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800"/>
                        </a:lnSpc>
                        <a:defRPr/>
                      </a:pPr>
                      <a:r>
                        <a:rPr lang="en-US" sz="2000" b="1">
                          <a:solidFill>
                            <a:srgbClr val="000000"/>
                          </a:solidFill>
                          <a:latin typeface="Muli Bold"/>
                          <a:ea typeface="Muli Bold"/>
                          <a:cs typeface="Muli Bold"/>
                          <a:sym typeface="Muli Bold"/>
                        </a:rPr>
                        <a:t>Memory Management</a:t>
                      </a:r>
                      <a:r>
                        <a:rPr lang="en-US" sz="2000">
                          <a:solidFill>
                            <a:srgbClr val="000000"/>
                          </a:solidFill>
                          <a:latin typeface="Muli"/>
                          <a:ea typeface="Muli"/>
                          <a:cs typeface="Muli"/>
                          <a:sym typeface="Muli"/>
                        </a:rPr>
                        <a:t> (Quản lý bộ nhớ)</a:t>
                      </a:r>
                      <a:endParaRPr lang="en-US" sz="1100"/>
                    </a:p>
                    <a:p>
                      <a:pPr algn="l">
                        <a:lnSpc>
                          <a:spcPts val="2800"/>
                        </a:lnSpc>
                      </a:pPr>
                      <a:r>
                        <a:rPr lang="en-US" sz="2000" b="1">
                          <a:solidFill>
                            <a:srgbClr val="000000"/>
                          </a:solidFill>
                          <a:latin typeface="Muli Bold"/>
                          <a:ea typeface="Muli Bold"/>
                          <a:cs typeface="Muli Bold"/>
                          <a:sym typeface="Muli Bold"/>
                        </a:rPr>
                        <a:t>Thread Management</a:t>
                      </a:r>
                      <a:r>
                        <a:rPr lang="en-US" sz="2000">
                          <a:solidFill>
                            <a:srgbClr val="000000"/>
                          </a:solidFill>
                          <a:latin typeface="Muli"/>
                          <a:ea typeface="Muli"/>
                          <a:cs typeface="Muli"/>
                          <a:sym typeface="Muli"/>
                        </a:rPr>
                        <a:t> (Quản lý luồng)</a:t>
                      </a:r>
                    </a:p>
                    <a:p>
                      <a:pPr algn="l">
                        <a:lnSpc>
                          <a:spcPts val="2800"/>
                        </a:lnSpc>
                      </a:pPr>
                      <a:r>
                        <a:rPr lang="en-US" sz="2000" b="1">
                          <a:solidFill>
                            <a:srgbClr val="000000"/>
                          </a:solidFill>
                          <a:latin typeface="Muli Bold"/>
                          <a:ea typeface="Muli Bold"/>
                          <a:cs typeface="Muli Bold"/>
                          <a:sym typeface="Muli Bold"/>
                        </a:rPr>
                        <a:t>Concurrency</a:t>
                      </a:r>
                      <a:r>
                        <a:rPr lang="en-US" sz="2000">
                          <a:solidFill>
                            <a:srgbClr val="000000"/>
                          </a:solidFill>
                          <a:latin typeface="Muli"/>
                          <a:ea typeface="Muli"/>
                          <a:cs typeface="Muli"/>
                          <a:sym typeface="Muli"/>
                        </a:rPr>
                        <a:t> (Tính đồng thời)</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847925">
                <a:tc>
                  <a:txBody>
                    <a:bodyPr/>
                    <a:lstStyle/>
                    <a:p>
                      <a:pPr algn="ctr">
                        <a:lnSpc>
                          <a:spcPts val="2800"/>
                        </a:lnSpc>
                        <a:defRPr/>
                      </a:pPr>
                      <a:r>
                        <a:rPr lang="en-US" sz="2000" b="1">
                          <a:solidFill>
                            <a:srgbClr val="000000"/>
                          </a:solidFill>
                          <a:latin typeface="Muli Bold"/>
                          <a:ea typeface="Muli Bold"/>
                          <a:cs typeface="Muli Bold"/>
                          <a:sym typeface="Muli Bold"/>
                        </a:rPr>
                        <a:t>Mục tiêu:</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800"/>
                        </a:lnSpc>
                        <a:defRPr/>
                      </a:pPr>
                      <a:r>
                        <a:rPr lang="en-US" sz="2000">
                          <a:solidFill>
                            <a:srgbClr val="000000"/>
                          </a:solidFill>
                          <a:latin typeface="Muli"/>
                          <a:ea typeface="Muli"/>
                          <a:cs typeface="Muli"/>
                          <a:sym typeface="Muli"/>
                        </a:rPr>
                        <a:t>Đảm bảo hệ thống phản hồi nhanh và đáp ứng yêu cầu thời gian phản hồi dưới các điều kiện tải khác nhau.</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Muli"/>
                          <a:ea typeface="Muli"/>
                          <a:cs typeface="Muli"/>
                          <a:sym typeface="Muli"/>
                        </a:rPr>
                        <a:t>Đảm bảo hệ thống mở rộng hiệu quả mà không giảm hiệu suất khi tăng số người dùng hoặc khối lượng công việc.</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Muli"/>
                          <a:ea typeface="Muli"/>
                          <a:cs typeface="Muli"/>
                          <a:sym typeface="Muli"/>
                        </a:rPr>
                        <a:t>Đảm bảo hệ thống ổn định dưới tải cao, hoạt động dài hạn, và có khả năng phục hồi sau sự cố.</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200728">
                <a:tc>
                  <a:txBody>
                    <a:bodyPr/>
                    <a:lstStyle/>
                    <a:p>
                      <a:pPr algn="ctr">
                        <a:lnSpc>
                          <a:spcPts val="2800"/>
                        </a:lnSpc>
                        <a:defRPr/>
                      </a:pPr>
                      <a:r>
                        <a:rPr lang="en-US" sz="2000" b="1">
                          <a:solidFill>
                            <a:srgbClr val="000000"/>
                          </a:solidFill>
                          <a:latin typeface="Muli Bold"/>
                          <a:ea typeface="Muli Bold"/>
                          <a:cs typeface="Muli Bold"/>
                          <a:sym typeface="Muli Bold"/>
                        </a:rPr>
                        <a:t>Ví dụ:</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4F4F4"/>
                    </a:solidFill>
                  </a:tcPr>
                </a:tc>
                <a:tc>
                  <a:txBody>
                    <a:bodyPr/>
                    <a:lstStyle/>
                    <a:p>
                      <a:pPr algn="l">
                        <a:lnSpc>
                          <a:spcPts val="2800"/>
                        </a:lnSpc>
                        <a:defRPr/>
                      </a:pPr>
                      <a:r>
                        <a:rPr lang="en-US" sz="2000">
                          <a:solidFill>
                            <a:srgbClr val="000000"/>
                          </a:solidFill>
                          <a:latin typeface="Muli"/>
                          <a:ea typeface="Muli"/>
                          <a:cs typeface="Muli"/>
                          <a:sym typeface="Muli"/>
                        </a:rPr>
                        <a:t>Trang web thương mại điện tử phải đảm bảo trang sản phẩm tải trong 2 giây, ngay cả khi có 500 người truy cập đồng thời.</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Muli"/>
                          <a:ea typeface="Muli"/>
                          <a:cs typeface="Muli"/>
                          <a:sym typeface="Muli"/>
                        </a:rPr>
                        <a:t>Ứng dụng video streaming như Netflix phải phục vụ hàng triệu người xem đồng thời mà không gián đoạn hoặc giảm chất lượng video.</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tc>
                  <a:txBody>
                    <a:bodyPr/>
                    <a:lstStyle/>
                    <a:p>
                      <a:pPr algn="l">
                        <a:lnSpc>
                          <a:spcPts val="2800"/>
                        </a:lnSpc>
                        <a:defRPr/>
                      </a:pPr>
                      <a:r>
                        <a:rPr lang="en-US" sz="2000">
                          <a:solidFill>
                            <a:srgbClr val="000000"/>
                          </a:solidFill>
                          <a:latin typeface="Muli"/>
                          <a:ea typeface="Muli"/>
                          <a:cs typeface="Muli"/>
                          <a:sym typeface="Muli"/>
                        </a:rPr>
                        <a:t>Ứng dụng ngân hàng trực tuyến cần đảm bảo hoạt động liên tục 24 giờ, không bị treo hoặc sập, ngay cả khi có hàng ngàn giao dịch đồng thời.</a:t>
                      </a:r>
                      <a:endParaRPr lang="en-US" sz="1100"/>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4" name="TextBox 4"/>
          <p:cNvSpPr txBox="1"/>
          <p:nvPr/>
        </p:nvSpPr>
        <p:spPr>
          <a:xfrm>
            <a:off x="10658759" y="177957"/>
            <a:ext cx="6600541" cy="949375"/>
          </a:xfrm>
          <a:prstGeom prst="rect">
            <a:avLst/>
          </a:prstGeom>
        </p:spPr>
        <p:txBody>
          <a:bodyPr lIns="0" tIns="0" rIns="0" bIns="0" rtlCol="0" anchor="t">
            <a:spAutoFit/>
          </a:bodyPr>
          <a:lstStyle/>
          <a:p>
            <a:pPr marL="0" lvl="0" indent="0" algn="r">
              <a:lnSpc>
                <a:spcPts val="7400"/>
              </a:lnSpc>
              <a:spcBef>
                <a:spcPct val="0"/>
              </a:spcBef>
            </a:pPr>
            <a:r>
              <a:rPr lang="en-US" sz="6167" b="1">
                <a:solidFill>
                  <a:srgbClr val="000000"/>
                </a:solidFill>
                <a:latin typeface="Muli Bold"/>
                <a:ea typeface="Muli Bold"/>
                <a:cs typeface="Muli Bold"/>
                <a:sym typeface="Muli Bold"/>
              </a:rPr>
              <a:t>Các Yếu Tố Chính</a:t>
            </a:r>
          </a:p>
        </p:txBody>
      </p:sp>
      <p:grpSp>
        <p:nvGrpSpPr>
          <p:cNvPr id="5" name="Group 5"/>
          <p:cNvGrpSpPr/>
          <p:nvPr/>
        </p:nvGrpSpPr>
        <p:grpSpPr>
          <a:xfrm>
            <a:off x="1028700" y="441714"/>
            <a:ext cx="3516876" cy="431386"/>
            <a:chOff x="0" y="0"/>
            <a:chExt cx="4689168" cy="575182"/>
          </a:xfrm>
        </p:grpSpPr>
        <p:sp>
          <p:nvSpPr>
            <p:cNvPr id="6" name="Freeform 6"/>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771906"/>
            <a:ext cx="11301259" cy="6060300"/>
          </a:xfrm>
          <a:custGeom>
            <a:avLst/>
            <a:gdLst/>
            <a:ahLst/>
            <a:cxnLst/>
            <a:rect l="l" t="t" r="r" b="b"/>
            <a:pathLst>
              <a:path w="11301259" h="6060300">
                <a:moveTo>
                  <a:pt x="0" y="0"/>
                </a:moveTo>
                <a:lnTo>
                  <a:pt x="11301258" y="0"/>
                </a:lnTo>
                <a:lnTo>
                  <a:pt x="11301258" y="6060301"/>
                </a:lnTo>
                <a:lnTo>
                  <a:pt x="0" y="6060301"/>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50 users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855679"/>
            <a:ext cx="11301259" cy="6074427"/>
          </a:xfrm>
          <a:custGeom>
            <a:avLst/>
            <a:gdLst/>
            <a:ahLst/>
            <a:cxnLst/>
            <a:rect l="l" t="t" r="r" b="b"/>
            <a:pathLst>
              <a:path w="11301259" h="6074427">
                <a:moveTo>
                  <a:pt x="0" y="0"/>
                </a:moveTo>
                <a:lnTo>
                  <a:pt x="11301258" y="0"/>
                </a:lnTo>
                <a:lnTo>
                  <a:pt x="11301258" y="6074426"/>
                </a:lnTo>
                <a:lnTo>
                  <a:pt x="0" y="6074426"/>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50 users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30868"/>
            <a:ext cx="11301259" cy="6060300"/>
          </a:xfrm>
          <a:custGeom>
            <a:avLst/>
            <a:gdLst/>
            <a:ahLst/>
            <a:cxnLst/>
            <a:rect l="l" t="t" r="r" b="b"/>
            <a:pathLst>
              <a:path w="11301259" h="6060300">
                <a:moveTo>
                  <a:pt x="0" y="0"/>
                </a:moveTo>
                <a:lnTo>
                  <a:pt x="11301258" y="0"/>
                </a:lnTo>
                <a:lnTo>
                  <a:pt x="11301258" y="6060300"/>
                </a:lnTo>
                <a:lnTo>
                  <a:pt x="0" y="6060300"/>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100 users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817324"/>
            <a:ext cx="11301259" cy="6060300"/>
          </a:xfrm>
          <a:custGeom>
            <a:avLst/>
            <a:gdLst/>
            <a:ahLst/>
            <a:cxnLst/>
            <a:rect l="l" t="t" r="r" b="b"/>
            <a:pathLst>
              <a:path w="11301259" h="6060300">
                <a:moveTo>
                  <a:pt x="0" y="0"/>
                </a:moveTo>
                <a:lnTo>
                  <a:pt x="11301258" y="0"/>
                </a:lnTo>
                <a:lnTo>
                  <a:pt x="11301258" y="6060300"/>
                </a:lnTo>
                <a:lnTo>
                  <a:pt x="0" y="6060300"/>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100 users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46514"/>
            <a:ext cx="11301259" cy="6074427"/>
          </a:xfrm>
          <a:custGeom>
            <a:avLst/>
            <a:gdLst/>
            <a:ahLst/>
            <a:cxnLst/>
            <a:rect l="l" t="t" r="r" b="b"/>
            <a:pathLst>
              <a:path w="11301259" h="6074427">
                <a:moveTo>
                  <a:pt x="0" y="0"/>
                </a:moveTo>
                <a:lnTo>
                  <a:pt x="11301258" y="0"/>
                </a:lnTo>
                <a:lnTo>
                  <a:pt x="11301258" y="6074427"/>
                </a:lnTo>
                <a:lnTo>
                  <a:pt x="0" y="6074427"/>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150 users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16742"/>
            <a:ext cx="11301259" cy="6088553"/>
          </a:xfrm>
          <a:custGeom>
            <a:avLst/>
            <a:gdLst/>
            <a:ahLst/>
            <a:cxnLst/>
            <a:rect l="l" t="t" r="r" b="b"/>
            <a:pathLst>
              <a:path w="11301259" h="6088553">
                <a:moveTo>
                  <a:pt x="0" y="0"/>
                </a:moveTo>
                <a:lnTo>
                  <a:pt x="11301258" y="0"/>
                </a:lnTo>
                <a:lnTo>
                  <a:pt x="11301258" y="6088553"/>
                </a:lnTo>
                <a:lnTo>
                  <a:pt x="0" y="6088553"/>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150 users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69223"/>
            <a:ext cx="11301259" cy="6074427"/>
          </a:xfrm>
          <a:custGeom>
            <a:avLst/>
            <a:gdLst/>
            <a:ahLst/>
            <a:cxnLst/>
            <a:rect l="l" t="t" r="r" b="b"/>
            <a:pathLst>
              <a:path w="11301259" h="6074427">
                <a:moveTo>
                  <a:pt x="0" y="0"/>
                </a:moveTo>
                <a:lnTo>
                  <a:pt x="11301258" y="0"/>
                </a:lnTo>
                <a:lnTo>
                  <a:pt x="11301258" y="6074426"/>
                </a:lnTo>
                <a:lnTo>
                  <a:pt x="0" y="6074426"/>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200 users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34076"/>
            <a:ext cx="11301259" cy="6074427"/>
          </a:xfrm>
          <a:custGeom>
            <a:avLst/>
            <a:gdLst/>
            <a:ahLst/>
            <a:cxnLst/>
            <a:rect l="l" t="t" r="r" b="b"/>
            <a:pathLst>
              <a:path w="11301259" h="6074427">
                <a:moveTo>
                  <a:pt x="0" y="0"/>
                </a:moveTo>
                <a:lnTo>
                  <a:pt x="11301258" y="0"/>
                </a:lnTo>
                <a:lnTo>
                  <a:pt x="11301258" y="6074427"/>
                </a:lnTo>
                <a:lnTo>
                  <a:pt x="0" y="6074427"/>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200 users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69223"/>
            <a:ext cx="11301259" cy="6074427"/>
          </a:xfrm>
          <a:custGeom>
            <a:avLst/>
            <a:gdLst/>
            <a:ahLst/>
            <a:cxnLst/>
            <a:rect l="l" t="t" r="r" b="b"/>
            <a:pathLst>
              <a:path w="11301259" h="6074427">
                <a:moveTo>
                  <a:pt x="0" y="0"/>
                </a:moveTo>
                <a:lnTo>
                  <a:pt x="11301258" y="0"/>
                </a:lnTo>
                <a:lnTo>
                  <a:pt x="11301258" y="6074426"/>
                </a:lnTo>
                <a:lnTo>
                  <a:pt x="0" y="6074426"/>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250 users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493371" y="2916742"/>
            <a:ext cx="11301259" cy="6088553"/>
          </a:xfrm>
          <a:custGeom>
            <a:avLst/>
            <a:gdLst/>
            <a:ahLst/>
            <a:cxnLst/>
            <a:rect l="l" t="t" r="r" b="b"/>
            <a:pathLst>
              <a:path w="11301259" h="6088553">
                <a:moveTo>
                  <a:pt x="0" y="0"/>
                </a:moveTo>
                <a:lnTo>
                  <a:pt x="11301258" y="0"/>
                </a:lnTo>
                <a:lnTo>
                  <a:pt x="11301258" y="6088553"/>
                </a:lnTo>
                <a:lnTo>
                  <a:pt x="0" y="6088553"/>
                </a:lnTo>
                <a:lnTo>
                  <a:pt x="0" y="0"/>
                </a:lnTo>
                <a:close/>
              </a:path>
            </a:pathLst>
          </a:custGeom>
          <a:blipFill>
            <a:blip r:embed="rId6"/>
            <a:stretch>
              <a:fillRect/>
            </a:stretch>
          </a:blipFill>
        </p:spPr>
      </p:sp>
      <p:sp>
        <p:nvSpPr>
          <p:cNvPr id="7" name="TextBox 7"/>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
        <p:nvSpPr>
          <p:cNvPr id="8" name="TextBox 8"/>
          <p:cNvSpPr txBox="1"/>
          <p:nvPr/>
        </p:nvSpPr>
        <p:spPr>
          <a:xfrm>
            <a:off x="1028700" y="1581610"/>
            <a:ext cx="213205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
        <p:nvSpPr>
          <p:cNvPr id="9" name="TextBox 9"/>
          <p:cNvSpPr txBox="1"/>
          <p:nvPr/>
        </p:nvSpPr>
        <p:spPr>
          <a:xfrm>
            <a:off x="3008001" y="2019442"/>
            <a:ext cx="12271999" cy="580390"/>
          </a:xfrm>
          <a:prstGeom prst="rect">
            <a:avLst/>
          </a:prstGeom>
        </p:spPr>
        <p:txBody>
          <a:bodyPr lIns="0" tIns="0" rIns="0" bIns="0" rtlCol="0" anchor="t">
            <a:spAutoFit/>
          </a:bodyPr>
          <a:lstStyle/>
          <a:p>
            <a:pPr algn="ctr">
              <a:lnSpc>
                <a:spcPts val="4759"/>
              </a:lnSpc>
            </a:pPr>
            <a:r>
              <a:rPr lang="en-US" sz="3399">
                <a:solidFill>
                  <a:srgbClr val="000000"/>
                </a:solidFill>
                <a:latin typeface="Noto Serif Display"/>
                <a:ea typeface="Noto Serif Display"/>
                <a:cs typeface="Noto Serif Display"/>
                <a:sym typeface="Noto Serif Display"/>
              </a:rPr>
              <a:t>250 users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597314"/>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527817" y="2103215"/>
            <a:ext cx="10697006" cy="8087692"/>
          </a:xfrm>
          <a:custGeom>
            <a:avLst/>
            <a:gdLst/>
            <a:ahLst/>
            <a:cxnLst/>
            <a:rect l="l" t="t" r="r" b="b"/>
            <a:pathLst>
              <a:path w="10697006" h="8087692">
                <a:moveTo>
                  <a:pt x="0" y="0"/>
                </a:moveTo>
                <a:lnTo>
                  <a:pt x="10697006" y="0"/>
                </a:lnTo>
                <a:lnTo>
                  <a:pt x="10697006" y="8087692"/>
                </a:lnTo>
                <a:lnTo>
                  <a:pt x="0" y="8087692"/>
                </a:lnTo>
                <a:lnTo>
                  <a:pt x="0" y="0"/>
                </a:lnTo>
                <a:close/>
              </a:path>
            </a:pathLst>
          </a:custGeom>
          <a:blipFill>
            <a:blip r:embed="rId6"/>
            <a:stretch>
              <a:fillRect t="-921" b="-921"/>
            </a:stretch>
          </a:blipFill>
        </p:spPr>
      </p:sp>
      <p:sp>
        <p:nvSpPr>
          <p:cNvPr id="7" name="TextBox 7"/>
          <p:cNvSpPr txBox="1"/>
          <p:nvPr/>
        </p:nvSpPr>
        <p:spPr>
          <a:xfrm>
            <a:off x="772806" y="1198974"/>
            <a:ext cx="12093289"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Tại sao cần kiểm thử hiệu năng?</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TextBox 6"/>
          <p:cNvSpPr txBox="1"/>
          <p:nvPr/>
        </p:nvSpPr>
        <p:spPr>
          <a:xfrm>
            <a:off x="1028700" y="3523815"/>
            <a:ext cx="16230600" cy="5722777"/>
          </a:xfrm>
          <a:prstGeom prst="rect">
            <a:avLst/>
          </a:prstGeom>
        </p:spPr>
        <p:txBody>
          <a:bodyPr lIns="0" tIns="0" rIns="0" bIns="0" rtlCol="0" anchor="t">
            <a:spAutoFit/>
          </a:bodyPr>
          <a:lstStyle/>
          <a:p>
            <a:pPr algn="l">
              <a:lnSpc>
                <a:spcPts val="3770"/>
              </a:lnSpc>
            </a:pPr>
            <a:r>
              <a:rPr lang="en-US" sz="3142">
                <a:solidFill>
                  <a:srgbClr val="000000"/>
                </a:solidFill>
                <a:latin typeface="Muli"/>
                <a:ea typeface="Muli"/>
                <a:cs typeface="Muli"/>
                <a:sym typeface="Muli"/>
              </a:rPr>
              <a:t>-Tài nguyên hệ thống của máy chạy JMeter: Hiệu suất máy chạy JMeter (CPU, RAM, băng thông) có thể giới hạn số lượng luồng, ảnh hưởng đến độ chính xác của kết quả.</a:t>
            </a:r>
          </a:p>
          <a:p>
            <a:pPr algn="l">
              <a:lnSpc>
                <a:spcPts val="3770"/>
              </a:lnSpc>
            </a:pPr>
            <a:endParaRPr lang="en-US" sz="3142">
              <a:solidFill>
                <a:srgbClr val="000000"/>
              </a:solidFill>
              <a:latin typeface="Muli"/>
              <a:ea typeface="Muli"/>
              <a:cs typeface="Muli"/>
              <a:sym typeface="Muli"/>
            </a:endParaRPr>
          </a:p>
          <a:p>
            <a:pPr algn="l">
              <a:lnSpc>
                <a:spcPts val="3770"/>
              </a:lnSpc>
            </a:pPr>
            <a:r>
              <a:rPr lang="en-US" sz="3142">
                <a:solidFill>
                  <a:srgbClr val="000000"/>
                </a:solidFill>
                <a:latin typeface="Muli"/>
                <a:ea typeface="Muli"/>
                <a:cs typeface="Muli"/>
                <a:sym typeface="Muli"/>
              </a:rPr>
              <a:t>-Kết nối mạng: Chất lượng mạng giữa JMeter và máy chủ mục tiêu ảnh hưởng đến thời gian phản hồi và độ trễ.</a:t>
            </a:r>
          </a:p>
          <a:p>
            <a:pPr algn="l">
              <a:lnSpc>
                <a:spcPts val="3770"/>
              </a:lnSpc>
            </a:pPr>
            <a:endParaRPr lang="en-US" sz="3142">
              <a:solidFill>
                <a:srgbClr val="000000"/>
              </a:solidFill>
              <a:latin typeface="Muli"/>
              <a:ea typeface="Muli"/>
              <a:cs typeface="Muli"/>
              <a:sym typeface="Muli"/>
            </a:endParaRPr>
          </a:p>
          <a:p>
            <a:pPr algn="l">
              <a:lnSpc>
                <a:spcPts val="3770"/>
              </a:lnSpc>
            </a:pPr>
            <a:r>
              <a:rPr lang="en-US" sz="3142">
                <a:solidFill>
                  <a:srgbClr val="000000"/>
                </a:solidFill>
                <a:latin typeface="Muli"/>
                <a:ea typeface="Muli"/>
                <a:cs typeface="Muli"/>
                <a:sym typeface="Muli"/>
              </a:rPr>
              <a:t>-Hiệu suất máy chủ mục tiêu: Máy chủ mục tiêu đang sử dụng tài nguyên gần mức tối đa sẽ có thời gian phản hồi chậm.</a:t>
            </a:r>
          </a:p>
          <a:p>
            <a:pPr algn="l">
              <a:lnSpc>
                <a:spcPts val="3770"/>
              </a:lnSpc>
            </a:pPr>
            <a:endParaRPr lang="en-US" sz="3142">
              <a:solidFill>
                <a:srgbClr val="000000"/>
              </a:solidFill>
              <a:latin typeface="Muli"/>
              <a:ea typeface="Muli"/>
              <a:cs typeface="Muli"/>
              <a:sym typeface="Muli"/>
            </a:endParaRPr>
          </a:p>
          <a:p>
            <a:pPr algn="l">
              <a:lnSpc>
                <a:spcPts val="3770"/>
              </a:lnSpc>
              <a:spcBef>
                <a:spcPct val="0"/>
              </a:spcBef>
            </a:pPr>
            <a:r>
              <a:rPr lang="en-US" sz="3142">
                <a:solidFill>
                  <a:srgbClr val="000000"/>
                </a:solidFill>
                <a:latin typeface="Muli"/>
                <a:ea typeface="Muli"/>
                <a:cs typeface="Muli"/>
                <a:sym typeface="Muli"/>
              </a:rPr>
              <a:t>-Yêu cầu đồng thời từ nguồn khác: Các yêu cầu từ hệ thống khác có thể ảnh hưởng đến kết quả kiểm thử của JMeter.</a:t>
            </a:r>
          </a:p>
          <a:p>
            <a:pPr algn="l">
              <a:lnSpc>
                <a:spcPts val="3770"/>
              </a:lnSpc>
              <a:spcBef>
                <a:spcPct val="0"/>
              </a:spcBef>
            </a:pPr>
            <a:endParaRPr lang="en-US" sz="3142">
              <a:solidFill>
                <a:srgbClr val="000000"/>
              </a:solidFill>
              <a:latin typeface="Muli"/>
              <a:ea typeface="Muli"/>
              <a:cs typeface="Muli"/>
              <a:sym typeface="Muli"/>
            </a:endParaRPr>
          </a:p>
        </p:txBody>
      </p:sp>
      <p:sp>
        <p:nvSpPr>
          <p:cNvPr id="7" name="TextBox 7"/>
          <p:cNvSpPr txBox="1"/>
          <p:nvPr/>
        </p:nvSpPr>
        <p:spPr>
          <a:xfrm>
            <a:off x="1028700" y="1639135"/>
            <a:ext cx="13798123"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Yếu tố khách quan khi thực hiện test</a:t>
            </a:r>
          </a:p>
        </p:txBody>
      </p:sp>
      <p:sp>
        <p:nvSpPr>
          <p:cNvPr id="8" name="TextBox 8"/>
          <p:cNvSpPr txBox="1"/>
          <p:nvPr/>
        </p:nvSpPr>
        <p:spPr>
          <a:xfrm>
            <a:off x="1028700" y="2438600"/>
            <a:ext cx="13798123" cy="904240"/>
          </a:xfrm>
          <a:prstGeom prst="rect">
            <a:avLst/>
          </a:prstGeom>
        </p:spPr>
        <p:txBody>
          <a:bodyPr lIns="0" tIns="0" rIns="0" bIns="0" rtlCol="0" anchor="t">
            <a:spAutoFit/>
          </a:bodyPr>
          <a:lstStyle/>
          <a:p>
            <a:pPr algn="l">
              <a:lnSpc>
                <a:spcPts val="7279"/>
              </a:lnSpc>
            </a:pPr>
            <a:r>
              <a:rPr lang="en-US" sz="5199" b="1">
                <a:solidFill>
                  <a:srgbClr val="000000"/>
                </a:solidFill>
                <a:latin typeface="DejaVu Serif Bold"/>
                <a:ea typeface="DejaVu Serif Bold"/>
                <a:cs typeface="DejaVu Serif Bold"/>
                <a:sym typeface="DejaVu Serif Bold"/>
              </a:rPr>
              <a:t>bằng Jmeter</a:t>
            </a:r>
          </a:p>
        </p:txBody>
      </p:sp>
      <p:sp>
        <p:nvSpPr>
          <p:cNvPr id="9" name="TextBox 9"/>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TextBox 6"/>
          <p:cNvSpPr txBox="1"/>
          <p:nvPr/>
        </p:nvSpPr>
        <p:spPr>
          <a:xfrm>
            <a:off x="1028700" y="4012422"/>
            <a:ext cx="16230600" cy="4292082"/>
          </a:xfrm>
          <a:prstGeom prst="rect">
            <a:avLst/>
          </a:prstGeom>
        </p:spPr>
        <p:txBody>
          <a:bodyPr lIns="0" tIns="0" rIns="0" bIns="0" rtlCol="0" anchor="t">
            <a:spAutoFit/>
          </a:bodyPr>
          <a:lstStyle/>
          <a:p>
            <a:pPr algn="l">
              <a:lnSpc>
                <a:spcPts val="3770"/>
              </a:lnSpc>
            </a:pPr>
            <a:r>
              <a:rPr lang="en-US" sz="3142">
                <a:solidFill>
                  <a:srgbClr val="000000"/>
                </a:solidFill>
                <a:latin typeface="Muli"/>
                <a:ea typeface="Muli"/>
                <a:cs typeface="Muli"/>
                <a:sym typeface="Muli"/>
              </a:rPr>
              <a:t>-Thiết lập kịch bản kiểm thử: Số lượng người dùng, thời gian nghỉ, và loại yêu cầu cần phù hợp với thực tế để đảm bảo độ chính xác.</a:t>
            </a:r>
          </a:p>
          <a:p>
            <a:pPr algn="l">
              <a:lnSpc>
                <a:spcPts val="3770"/>
              </a:lnSpc>
            </a:pPr>
            <a:endParaRPr lang="en-US" sz="3142">
              <a:solidFill>
                <a:srgbClr val="000000"/>
              </a:solidFill>
              <a:latin typeface="Muli"/>
              <a:ea typeface="Muli"/>
              <a:cs typeface="Muli"/>
              <a:sym typeface="Muli"/>
            </a:endParaRPr>
          </a:p>
          <a:p>
            <a:pPr algn="l">
              <a:lnSpc>
                <a:spcPts val="3770"/>
              </a:lnSpc>
            </a:pPr>
            <a:r>
              <a:rPr lang="en-US" sz="3142">
                <a:solidFill>
                  <a:srgbClr val="000000"/>
                </a:solidFill>
                <a:latin typeface="Muli"/>
                <a:ea typeface="Muli"/>
                <a:cs typeface="Muli"/>
                <a:sym typeface="Muli"/>
              </a:rPr>
              <a:t>-Thời gian và điều kiện ban đầu của hệ thống: Kiểm thử vào các thời điểm hoặc trạng thái hệ thống khác nhau có thể tạo ra kết quả khác nhau.</a:t>
            </a:r>
          </a:p>
          <a:p>
            <a:pPr algn="l">
              <a:lnSpc>
                <a:spcPts val="3770"/>
              </a:lnSpc>
            </a:pPr>
            <a:endParaRPr lang="en-US" sz="3142">
              <a:solidFill>
                <a:srgbClr val="000000"/>
              </a:solidFill>
              <a:latin typeface="Muli"/>
              <a:ea typeface="Muli"/>
              <a:cs typeface="Muli"/>
              <a:sym typeface="Muli"/>
            </a:endParaRPr>
          </a:p>
          <a:p>
            <a:pPr algn="l">
              <a:lnSpc>
                <a:spcPts val="3770"/>
              </a:lnSpc>
              <a:spcBef>
                <a:spcPct val="0"/>
              </a:spcBef>
            </a:pPr>
            <a:r>
              <a:rPr lang="en-US" sz="3142">
                <a:solidFill>
                  <a:srgbClr val="000000"/>
                </a:solidFill>
                <a:latin typeface="Muli"/>
                <a:ea typeface="Muli"/>
                <a:cs typeface="Muli"/>
                <a:sym typeface="Muli"/>
              </a:rPr>
              <a:t>-Cách đo và thu thập kết quả: Cách thức ghi lại và phân tích dữ liệu trong JMeter cần được chọn đúng với mục tiêu kiểm thử.</a:t>
            </a:r>
          </a:p>
          <a:p>
            <a:pPr algn="l">
              <a:lnSpc>
                <a:spcPts val="3770"/>
              </a:lnSpc>
              <a:spcBef>
                <a:spcPct val="0"/>
              </a:spcBef>
            </a:pPr>
            <a:endParaRPr lang="en-US" sz="3142">
              <a:solidFill>
                <a:srgbClr val="000000"/>
              </a:solidFill>
              <a:latin typeface="Muli"/>
              <a:ea typeface="Muli"/>
              <a:cs typeface="Muli"/>
              <a:sym typeface="Muli"/>
            </a:endParaRPr>
          </a:p>
        </p:txBody>
      </p:sp>
      <p:sp>
        <p:nvSpPr>
          <p:cNvPr id="7" name="TextBox 7"/>
          <p:cNvSpPr txBox="1"/>
          <p:nvPr/>
        </p:nvSpPr>
        <p:spPr>
          <a:xfrm>
            <a:off x="1028700" y="1639135"/>
            <a:ext cx="12867061"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Yếu tố chủ quan khi thực hiện test</a:t>
            </a:r>
          </a:p>
        </p:txBody>
      </p:sp>
      <p:sp>
        <p:nvSpPr>
          <p:cNvPr id="8" name="TextBox 8"/>
          <p:cNvSpPr txBox="1"/>
          <p:nvPr/>
        </p:nvSpPr>
        <p:spPr>
          <a:xfrm>
            <a:off x="1028700" y="2438600"/>
            <a:ext cx="13798123" cy="904240"/>
          </a:xfrm>
          <a:prstGeom prst="rect">
            <a:avLst/>
          </a:prstGeom>
        </p:spPr>
        <p:txBody>
          <a:bodyPr lIns="0" tIns="0" rIns="0" bIns="0" rtlCol="0" anchor="t">
            <a:spAutoFit/>
          </a:bodyPr>
          <a:lstStyle/>
          <a:p>
            <a:pPr algn="l">
              <a:lnSpc>
                <a:spcPts val="7279"/>
              </a:lnSpc>
            </a:pPr>
            <a:r>
              <a:rPr lang="en-US" sz="5199" b="1">
                <a:solidFill>
                  <a:srgbClr val="000000"/>
                </a:solidFill>
                <a:latin typeface="DejaVu Serif Bold"/>
                <a:ea typeface="DejaVu Serif Bold"/>
                <a:cs typeface="DejaVu Serif Bold"/>
                <a:sym typeface="DejaVu Serif Bold"/>
              </a:rPr>
              <a:t>bằng Jmeter</a:t>
            </a:r>
          </a:p>
        </p:txBody>
      </p:sp>
      <p:sp>
        <p:nvSpPr>
          <p:cNvPr id="9" name="TextBox 9"/>
          <p:cNvSpPr txBox="1"/>
          <p:nvPr/>
        </p:nvSpPr>
        <p:spPr>
          <a:xfrm>
            <a:off x="15743768" y="9267825"/>
            <a:ext cx="1515532"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Jmeter</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4057968"/>
            <a:ext cx="18288000" cy="2217082"/>
            <a:chOff x="0" y="0"/>
            <a:chExt cx="24384000" cy="2956110"/>
          </a:xfrm>
        </p:grpSpPr>
        <p:sp>
          <p:nvSpPr>
            <p:cNvPr id="4" name="TextBox 4"/>
            <p:cNvSpPr txBox="1"/>
            <p:nvPr/>
          </p:nvSpPr>
          <p:spPr>
            <a:xfrm>
              <a:off x="0" y="-11"/>
              <a:ext cx="24384000" cy="17272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a:ea typeface="Muli"/>
                  <a:cs typeface="Muli"/>
                  <a:sym typeface="Muli"/>
                </a:rPr>
                <a:t>Công cụ thương mại</a:t>
              </a:r>
            </a:p>
          </p:txBody>
        </p:sp>
        <p:sp>
          <p:nvSpPr>
            <p:cNvPr id="5" name="TextBox 5"/>
            <p:cNvSpPr txBox="1"/>
            <p:nvPr/>
          </p:nvSpPr>
          <p:spPr>
            <a:xfrm>
              <a:off x="0" y="2317957"/>
              <a:ext cx="24384000" cy="638175"/>
            </a:xfrm>
            <a:prstGeom prst="rect">
              <a:avLst/>
            </a:prstGeom>
          </p:spPr>
          <p:txBody>
            <a:bodyPr lIns="0" tIns="0" rIns="0" bIns="0" rtlCol="0" anchor="t">
              <a:spAutoFit/>
            </a:bodyPr>
            <a:lstStyle/>
            <a:p>
              <a:pPr algn="ctr">
                <a:lnSpc>
                  <a:spcPts val="3900"/>
                </a:lnSpc>
              </a:pPr>
              <a:r>
                <a:rPr lang="en-US" sz="3000">
                  <a:solidFill>
                    <a:srgbClr val="000000"/>
                  </a:solidFill>
                  <a:latin typeface="Muli"/>
                  <a:ea typeface="Muli"/>
                  <a:cs typeface="Muli"/>
                  <a:sym typeface="Muli"/>
                </a:rPr>
                <a:t>Performance testing tools</a:t>
              </a:r>
            </a:p>
          </p:txBody>
        </p:sp>
      </p:grpSp>
      <p:grpSp>
        <p:nvGrpSpPr>
          <p:cNvPr id="6" name="Group 6"/>
          <p:cNvGrpSpPr/>
          <p:nvPr/>
        </p:nvGrpSpPr>
        <p:grpSpPr>
          <a:xfrm>
            <a:off x="1028700" y="1127332"/>
            <a:ext cx="3516876" cy="431386"/>
            <a:chOff x="0" y="0"/>
            <a:chExt cx="4689168" cy="575182"/>
          </a:xfrm>
        </p:grpSpPr>
        <p:sp>
          <p:nvSpPr>
            <p:cNvPr id="7" name="Freeform 7"/>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TextBox 6"/>
          <p:cNvSpPr txBox="1"/>
          <p:nvPr/>
        </p:nvSpPr>
        <p:spPr>
          <a:xfrm>
            <a:off x="1028700" y="3729660"/>
            <a:ext cx="15944571" cy="2861388"/>
          </a:xfrm>
          <a:prstGeom prst="rect">
            <a:avLst/>
          </a:prstGeom>
        </p:spPr>
        <p:txBody>
          <a:bodyPr lIns="0" tIns="0" rIns="0" bIns="0" rtlCol="0" anchor="t">
            <a:spAutoFit/>
          </a:bodyPr>
          <a:lstStyle/>
          <a:p>
            <a:pPr algn="l">
              <a:lnSpc>
                <a:spcPts val="3770"/>
              </a:lnSpc>
              <a:spcBef>
                <a:spcPct val="0"/>
              </a:spcBef>
            </a:pPr>
            <a:r>
              <a:rPr lang="en-US" sz="3142">
                <a:solidFill>
                  <a:srgbClr val="000000"/>
                </a:solidFill>
                <a:latin typeface="Muli"/>
                <a:ea typeface="Muli"/>
                <a:cs typeface="Muli"/>
                <a:sym typeface="Muli"/>
              </a:rPr>
              <a:t>Công cụ thương mại là phần mềm phát triển bởi các công ty, được bán hoặc cấp phép với điều khoản hạn chế về chỉnh sửa và phân phối. Chúng đi kèm với hỗ trợ, bảo trì và cập nhật, đảm bảo ổn định và bảo mật. Công cụ này có giao diện thân thiện và tích hợp tốt, nhưng chi phí cao có thể cản trở doanh nghiệp nhỏ. Lựa chọn giữa công cụ mã nguồn mở và thương mại phụ thuộc vào nhu cầu, ngân sách và kỹ năng kỹ thuật của người dùng.</a:t>
            </a:r>
          </a:p>
        </p:txBody>
      </p:sp>
      <p:sp>
        <p:nvSpPr>
          <p:cNvPr id="7" name="TextBox 7"/>
          <p:cNvSpPr txBox="1"/>
          <p:nvPr/>
        </p:nvSpPr>
        <p:spPr>
          <a:xfrm>
            <a:off x="1028700" y="2138729"/>
            <a:ext cx="9983037" cy="906145"/>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Công cụ thương mại là gì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6931067" y="3385937"/>
            <a:ext cx="10328233" cy="5099565"/>
          </a:xfrm>
          <a:custGeom>
            <a:avLst/>
            <a:gdLst/>
            <a:ahLst/>
            <a:cxnLst/>
            <a:rect l="l" t="t" r="r" b="b"/>
            <a:pathLst>
              <a:path w="10328233" h="5099565">
                <a:moveTo>
                  <a:pt x="0" y="0"/>
                </a:moveTo>
                <a:lnTo>
                  <a:pt x="10328233" y="0"/>
                </a:lnTo>
                <a:lnTo>
                  <a:pt x="10328233" y="5099565"/>
                </a:lnTo>
                <a:lnTo>
                  <a:pt x="0" y="5099565"/>
                </a:lnTo>
                <a:lnTo>
                  <a:pt x="0" y="0"/>
                </a:lnTo>
                <a:close/>
              </a:path>
            </a:pathLst>
          </a:custGeom>
          <a:blipFill>
            <a:blip r:embed="rId6"/>
            <a:stretch>
              <a:fillRect/>
            </a:stretch>
          </a:blipFill>
        </p:spPr>
      </p:sp>
      <p:sp>
        <p:nvSpPr>
          <p:cNvPr id="7" name="TextBox 7"/>
          <p:cNvSpPr txBox="1"/>
          <p:nvPr/>
        </p:nvSpPr>
        <p:spPr>
          <a:xfrm>
            <a:off x="1028700" y="3111089"/>
            <a:ext cx="4927500" cy="4255761"/>
          </a:xfrm>
          <a:prstGeom prst="rect">
            <a:avLst/>
          </a:prstGeom>
        </p:spPr>
        <p:txBody>
          <a:bodyPr lIns="0" tIns="0" rIns="0" bIns="0" rtlCol="0" anchor="t">
            <a:spAutoFit/>
          </a:bodyPr>
          <a:lstStyle/>
          <a:p>
            <a:pPr algn="l">
              <a:lnSpc>
                <a:spcPts val="3738"/>
              </a:lnSpc>
            </a:pPr>
            <a:r>
              <a:rPr lang="en-US" sz="3115">
                <a:solidFill>
                  <a:srgbClr val="000000"/>
                </a:solidFill>
                <a:latin typeface="Muli"/>
                <a:ea typeface="Muli"/>
                <a:cs typeface="Muli"/>
                <a:sym typeface="Muli"/>
              </a:rPr>
              <a:t>-Bản quyền và cấp phép.</a:t>
            </a:r>
          </a:p>
          <a:p>
            <a:pPr algn="l">
              <a:lnSpc>
                <a:spcPts val="3738"/>
              </a:lnSpc>
            </a:pPr>
            <a:endParaRPr lang="en-US" sz="3115">
              <a:solidFill>
                <a:srgbClr val="000000"/>
              </a:solidFill>
              <a:latin typeface="Muli"/>
              <a:ea typeface="Muli"/>
              <a:cs typeface="Muli"/>
              <a:sym typeface="Muli"/>
            </a:endParaRPr>
          </a:p>
          <a:p>
            <a:pPr algn="l">
              <a:lnSpc>
                <a:spcPts val="3738"/>
              </a:lnSpc>
            </a:pPr>
            <a:r>
              <a:rPr lang="en-US" sz="3115">
                <a:solidFill>
                  <a:srgbClr val="000000"/>
                </a:solidFill>
                <a:latin typeface="Muli"/>
                <a:ea typeface="Muli"/>
                <a:cs typeface="Muli"/>
                <a:sym typeface="Muli"/>
              </a:rPr>
              <a:t>-Hỗ trợ kỹ thuật. </a:t>
            </a:r>
          </a:p>
          <a:p>
            <a:pPr algn="l">
              <a:lnSpc>
                <a:spcPts val="3738"/>
              </a:lnSpc>
            </a:pPr>
            <a:endParaRPr lang="en-US" sz="3115">
              <a:solidFill>
                <a:srgbClr val="000000"/>
              </a:solidFill>
              <a:latin typeface="Muli"/>
              <a:ea typeface="Muli"/>
              <a:cs typeface="Muli"/>
              <a:sym typeface="Muli"/>
            </a:endParaRPr>
          </a:p>
          <a:p>
            <a:pPr algn="l">
              <a:lnSpc>
                <a:spcPts val="3738"/>
              </a:lnSpc>
            </a:pPr>
            <a:r>
              <a:rPr lang="en-US" sz="3115">
                <a:solidFill>
                  <a:srgbClr val="000000"/>
                </a:solidFill>
                <a:latin typeface="Muli"/>
                <a:ea typeface="Muli"/>
                <a:cs typeface="Muli"/>
                <a:sym typeface="Muli"/>
              </a:rPr>
              <a:t>-Cập nhật và nâng cấp.</a:t>
            </a:r>
          </a:p>
          <a:p>
            <a:pPr algn="l">
              <a:lnSpc>
                <a:spcPts val="3738"/>
              </a:lnSpc>
            </a:pPr>
            <a:endParaRPr lang="en-US" sz="3115">
              <a:solidFill>
                <a:srgbClr val="000000"/>
              </a:solidFill>
              <a:latin typeface="Muli"/>
              <a:ea typeface="Muli"/>
              <a:cs typeface="Muli"/>
              <a:sym typeface="Muli"/>
            </a:endParaRPr>
          </a:p>
          <a:p>
            <a:pPr algn="l">
              <a:lnSpc>
                <a:spcPts val="3738"/>
              </a:lnSpc>
            </a:pPr>
            <a:r>
              <a:rPr lang="en-US" sz="3115">
                <a:solidFill>
                  <a:srgbClr val="000000"/>
                </a:solidFill>
                <a:latin typeface="Muli"/>
                <a:ea typeface="Muli"/>
                <a:cs typeface="Muli"/>
                <a:sym typeface="Muli"/>
              </a:rPr>
              <a:t>-Giao diện người dùng. </a:t>
            </a:r>
          </a:p>
          <a:p>
            <a:pPr algn="l">
              <a:lnSpc>
                <a:spcPts val="3738"/>
              </a:lnSpc>
            </a:pPr>
            <a:endParaRPr lang="en-US" sz="3115">
              <a:solidFill>
                <a:srgbClr val="000000"/>
              </a:solidFill>
              <a:latin typeface="Muli"/>
              <a:ea typeface="Muli"/>
              <a:cs typeface="Muli"/>
              <a:sym typeface="Muli"/>
            </a:endParaRPr>
          </a:p>
          <a:p>
            <a:pPr algn="l">
              <a:lnSpc>
                <a:spcPts val="3738"/>
              </a:lnSpc>
              <a:spcBef>
                <a:spcPct val="0"/>
              </a:spcBef>
            </a:pPr>
            <a:endParaRPr lang="en-US" sz="3115">
              <a:solidFill>
                <a:srgbClr val="000000"/>
              </a:solidFill>
              <a:latin typeface="Muli"/>
              <a:ea typeface="Muli"/>
              <a:cs typeface="Muli"/>
              <a:sym typeface="Muli"/>
            </a:endParaRPr>
          </a:p>
        </p:txBody>
      </p:sp>
      <p:sp>
        <p:nvSpPr>
          <p:cNvPr id="8" name="TextBox 8"/>
          <p:cNvSpPr txBox="1"/>
          <p:nvPr/>
        </p:nvSpPr>
        <p:spPr>
          <a:xfrm>
            <a:off x="1028700" y="2127128"/>
            <a:ext cx="14778946" cy="744330"/>
          </a:xfrm>
          <a:prstGeom prst="rect">
            <a:avLst/>
          </a:prstGeom>
        </p:spPr>
        <p:txBody>
          <a:bodyPr lIns="0" tIns="0" rIns="0" bIns="0" rtlCol="0" anchor="t">
            <a:spAutoFit/>
          </a:bodyPr>
          <a:lstStyle/>
          <a:p>
            <a:pPr algn="ctr">
              <a:lnSpc>
                <a:spcPts val="5997"/>
              </a:lnSpc>
            </a:pPr>
            <a:r>
              <a:rPr lang="en-US" sz="4283" b="1">
                <a:solidFill>
                  <a:srgbClr val="000000"/>
                </a:solidFill>
                <a:latin typeface="DejaVu Serif Bold"/>
                <a:ea typeface="DejaVu Serif Bold"/>
                <a:cs typeface="DejaVu Serif Bold"/>
                <a:sym typeface="DejaVu Serif Bold"/>
              </a:rPr>
              <a:t>Một số đặc điểm chính của công cụ thương mại:</a:t>
            </a:r>
          </a:p>
        </p:txBody>
      </p:sp>
      <p:sp>
        <p:nvSpPr>
          <p:cNvPr id="9" name="TextBox 9"/>
          <p:cNvSpPr txBox="1"/>
          <p:nvPr/>
        </p:nvSpPr>
        <p:spPr>
          <a:xfrm>
            <a:off x="1028700" y="6893988"/>
            <a:ext cx="3746640" cy="2364312"/>
          </a:xfrm>
          <a:prstGeom prst="rect">
            <a:avLst/>
          </a:prstGeom>
        </p:spPr>
        <p:txBody>
          <a:bodyPr lIns="0" tIns="0" rIns="0" bIns="0" rtlCol="0" anchor="t">
            <a:spAutoFit/>
          </a:bodyPr>
          <a:lstStyle/>
          <a:p>
            <a:pPr algn="l">
              <a:lnSpc>
                <a:spcPts val="3738"/>
              </a:lnSpc>
            </a:pPr>
            <a:r>
              <a:rPr lang="en-US" sz="3115">
                <a:solidFill>
                  <a:srgbClr val="000000"/>
                </a:solidFill>
                <a:latin typeface="Muli"/>
                <a:ea typeface="Muli"/>
                <a:cs typeface="Muli"/>
                <a:sym typeface="Muli"/>
              </a:rPr>
              <a:t>-Tính năng tích hợp.</a:t>
            </a:r>
          </a:p>
          <a:p>
            <a:pPr algn="l">
              <a:lnSpc>
                <a:spcPts val="3738"/>
              </a:lnSpc>
            </a:pPr>
            <a:endParaRPr lang="en-US" sz="3115">
              <a:solidFill>
                <a:srgbClr val="000000"/>
              </a:solidFill>
              <a:latin typeface="Muli"/>
              <a:ea typeface="Muli"/>
              <a:cs typeface="Muli"/>
              <a:sym typeface="Muli"/>
            </a:endParaRPr>
          </a:p>
          <a:p>
            <a:pPr algn="l">
              <a:lnSpc>
                <a:spcPts val="3738"/>
              </a:lnSpc>
            </a:pPr>
            <a:r>
              <a:rPr lang="en-US" sz="3115">
                <a:solidFill>
                  <a:srgbClr val="000000"/>
                </a:solidFill>
                <a:latin typeface="Muli"/>
                <a:ea typeface="Muli"/>
                <a:cs typeface="Muli"/>
                <a:sym typeface="Muli"/>
              </a:rPr>
              <a:t>-Tính ổn định.</a:t>
            </a:r>
          </a:p>
          <a:p>
            <a:pPr algn="l">
              <a:lnSpc>
                <a:spcPts val="3738"/>
              </a:lnSpc>
            </a:pPr>
            <a:endParaRPr lang="en-US" sz="3115">
              <a:solidFill>
                <a:srgbClr val="000000"/>
              </a:solidFill>
              <a:latin typeface="Muli"/>
              <a:ea typeface="Muli"/>
              <a:cs typeface="Muli"/>
              <a:sym typeface="Muli"/>
            </a:endParaRPr>
          </a:p>
          <a:p>
            <a:pPr algn="l">
              <a:lnSpc>
                <a:spcPts val="3738"/>
              </a:lnSpc>
              <a:spcBef>
                <a:spcPct val="0"/>
              </a:spcBef>
            </a:pPr>
            <a:r>
              <a:rPr lang="en-US" sz="3115">
                <a:solidFill>
                  <a:srgbClr val="000000"/>
                </a:solidFill>
                <a:latin typeface="Muli"/>
                <a:ea typeface="Muli"/>
                <a:cs typeface="Muli"/>
                <a:sym typeface="Muli"/>
              </a:rPr>
              <a:t>-Quyền sở hữu.</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1522487" y="3397196"/>
            <a:ext cx="4079067" cy="4525653"/>
          </a:xfrm>
          <a:custGeom>
            <a:avLst/>
            <a:gdLst/>
            <a:ahLst/>
            <a:cxnLst/>
            <a:rect l="l" t="t" r="r" b="b"/>
            <a:pathLst>
              <a:path w="4079067" h="4525653">
                <a:moveTo>
                  <a:pt x="0" y="0"/>
                </a:moveTo>
                <a:lnTo>
                  <a:pt x="4079067" y="0"/>
                </a:lnTo>
                <a:lnTo>
                  <a:pt x="4079067" y="4525653"/>
                </a:lnTo>
                <a:lnTo>
                  <a:pt x="0" y="4525653"/>
                </a:lnTo>
                <a:lnTo>
                  <a:pt x="0" y="0"/>
                </a:lnTo>
                <a:close/>
              </a:path>
            </a:pathLst>
          </a:custGeom>
          <a:blipFill>
            <a:blip r:embed="rId6"/>
            <a:stretch>
              <a:fillRect t="-1138" b="-1138"/>
            </a:stretch>
          </a:blipFill>
        </p:spPr>
      </p:sp>
      <p:sp>
        <p:nvSpPr>
          <p:cNvPr id="7" name="TextBox 7"/>
          <p:cNvSpPr txBox="1"/>
          <p:nvPr/>
        </p:nvSpPr>
        <p:spPr>
          <a:xfrm>
            <a:off x="1028700" y="3925994"/>
            <a:ext cx="8677741" cy="3815184"/>
          </a:xfrm>
          <a:prstGeom prst="rect">
            <a:avLst/>
          </a:prstGeom>
        </p:spPr>
        <p:txBody>
          <a:bodyPr lIns="0" tIns="0" rIns="0" bIns="0" rtlCol="0" anchor="t">
            <a:spAutoFit/>
          </a:bodyPr>
          <a:lstStyle/>
          <a:p>
            <a:pPr algn="l">
              <a:lnSpc>
                <a:spcPts val="3770"/>
              </a:lnSpc>
            </a:pPr>
            <a:r>
              <a:rPr lang="en-US" sz="3142">
                <a:solidFill>
                  <a:srgbClr val="000000"/>
                </a:solidFill>
                <a:latin typeface="Muli"/>
                <a:ea typeface="Muli"/>
                <a:cs typeface="Muli"/>
                <a:sym typeface="Muli"/>
              </a:rPr>
              <a:t>-Hỗ trợ chuyên nghiệp từ nhà cung cấp.</a:t>
            </a:r>
          </a:p>
          <a:p>
            <a:pPr algn="l">
              <a:lnSpc>
                <a:spcPts val="3770"/>
              </a:lnSpc>
            </a:pPr>
            <a:endParaRPr lang="en-US" sz="3142">
              <a:solidFill>
                <a:srgbClr val="000000"/>
              </a:solidFill>
              <a:latin typeface="Muli"/>
              <a:ea typeface="Muli"/>
              <a:cs typeface="Muli"/>
              <a:sym typeface="Muli"/>
            </a:endParaRPr>
          </a:p>
          <a:p>
            <a:pPr algn="l">
              <a:lnSpc>
                <a:spcPts val="3770"/>
              </a:lnSpc>
            </a:pPr>
            <a:r>
              <a:rPr lang="en-US" sz="3142">
                <a:solidFill>
                  <a:srgbClr val="000000"/>
                </a:solidFill>
                <a:latin typeface="Muli"/>
                <a:ea typeface="Muli"/>
                <a:cs typeface="Muli"/>
                <a:sym typeface="Muli"/>
              </a:rPr>
              <a:t>-Thường có giao diện thân thiện và dễ sử dụng.</a:t>
            </a:r>
          </a:p>
          <a:p>
            <a:pPr algn="l">
              <a:lnSpc>
                <a:spcPts val="3770"/>
              </a:lnSpc>
            </a:pPr>
            <a:endParaRPr lang="en-US" sz="3142">
              <a:solidFill>
                <a:srgbClr val="000000"/>
              </a:solidFill>
              <a:latin typeface="Muli"/>
              <a:ea typeface="Muli"/>
              <a:cs typeface="Muli"/>
              <a:sym typeface="Muli"/>
            </a:endParaRPr>
          </a:p>
          <a:p>
            <a:pPr algn="l">
              <a:lnSpc>
                <a:spcPts val="3770"/>
              </a:lnSpc>
            </a:pPr>
            <a:r>
              <a:rPr lang="en-US" sz="3142">
                <a:solidFill>
                  <a:srgbClr val="000000"/>
                </a:solidFill>
                <a:latin typeface="Muli"/>
                <a:ea typeface="Muli"/>
                <a:cs typeface="Muli"/>
                <a:sym typeface="Muli"/>
              </a:rPr>
              <a:t>-Cập nhật và bảo mật thường xuyên.</a:t>
            </a:r>
          </a:p>
          <a:p>
            <a:pPr algn="l">
              <a:lnSpc>
                <a:spcPts val="3770"/>
              </a:lnSpc>
            </a:pPr>
            <a:endParaRPr lang="en-US" sz="3142">
              <a:solidFill>
                <a:srgbClr val="000000"/>
              </a:solidFill>
              <a:latin typeface="Muli"/>
              <a:ea typeface="Muli"/>
              <a:cs typeface="Muli"/>
              <a:sym typeface="Muli"/>
            </a:endParaRPr>
          </a:p>
          <a:p>
            <a:pPr algn="l">
              <a:lnSpc>
                <a:spcPts val="3770"/>
              </a:lnSpc>
              <a:spcBef>
                <a:spcPct val="0"/>
              </a:spcBef>
            </a:pPr>
            <a:r>
              <a:rPr lang="en-US" sz="3142">
                <a:solidFill>
                  <a:srgbClr val="000000"/>
                </a:solidFill>
                <a:latin typeface="Muli"/>
                <a:ea typeface="Muli"/>
                <a:cs typeface="Muli"/>
                <a:sym typeface="Muli"/>
              </a:rPr>
              <a:t>-Tích hợp tốt với các hệ thống khác.</a:t>
            </a:r>
          </a:p>
          <a:p>
            <a:pPr algn="l">
              <a:lnSpc>
                <a:spcPts val="3770"/>
              </a:lnSpc>
              <a:spcBef>
                <a:spcPct val="0"/>
              </a:spcBef>
            </a:pPr>
            <a:endParaRPr lang="en-US" sz="3142">
              <a:solidFill>
                <a:srgbClr val="000000"/>
              </a:solidFill>
              <a:latin typeface="Muli"/>
              <a:ea typeface="Muli"/>
              <a:cs typeface="Muli"/>
              <a:sym typeface="Muli"/>
            </a:endParaRPr>
          </a:p>
        </p:txBody>
      </p:sp>
      <p:sp>
        <p:nvSpPr>
          <p:cNvPr id="8" name="TextBox 8"/>
          <p:cNvSpPr txBox="1"/>
          <p:nvPr/>
        </p:nvSpPr>
        <p:spPr>
          <a:xfrm>
            <a:off x="1028700" y="2139682"/>
            <a:ext cx="10834696"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Ưu điểm công cụ thương mại</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0179133" y="3729722"/>
            <a:ext cx="7080167" cy="3416181"/>
          </a:xfrm>
          <a:custGeom>
            <a:avLst/>
            <a:gdLst/>
            <a:ahLst/>
            <a:cxnLst/>
            <a:rect l="l" t="t" r="r" b="b"/>
            <a:pathLst>
              <a:path w="7080167" h="3416181">
                <a:moveTo>
                  <a:pt x="0" y="0"/>
                </a:moveTo>
                <a:lnTo>
                  <a:pt x="7080167" y="0"/>
                </a:lnTo>
                <a:lnTo>
                  <a:pt x="7080167" y="3416180"/>
                </a:lnTo>
                <a:lnTo>
                  <a:pt x="0" y="3416180"/>
                </a:lnTo>
                <a:lnTo>
                  <a:pt x="0" y="0"/>
                </a:lnTo>
                <a:close/>
              </a:path>
            </a:pathLst>
          </a:custGeom>
          <a:blipFill>
            <a:blip r:embed="rId6"/>
            <a:stretch>
              <a:fillRect/>
            </a:stretch>
          </a:blipFill>
        </p:spPr>
      </p:sp>
      <p:sp>
        <p:nvSpPr>
          <p:cNvPr id="7" name="TextBox 7"/>
          <p:cNvSpPr txBox="1"/>
          <p:nvPr/>
        </p:nvSpPr>
        <p:spPr>
          <a:xfrm>
            <a:off x="1028700" y="4007118"/>
            <a:ext cx="8609614" cy="2861388"/>
          </a:xfrm>
          <a:prstGeom prst="rect">
            <a:avLst/>
          </a:prstGeom>
        </p:spPr>
        <p:txBody>
          <a:bodyPr lIns="0" tIns="0" rIns="0" bIns="0" rtlCol="0" anchor="t">
            <a:spAutoFit/>
          </a:bodyPr>
          <a:lstStyle/>
          <a:p>
            <a:pPr algn="l">
              <a:lnSpc>
                <a:spcPts val="3770"/>
              </a:lnSpc>
            </a:pPr>
            <a:r>
              <a:rPr lang="en-US" sz="3142">
                <a:solidFill>
                  <a:srgbClr val="000000"/>
                </a:solidFill>
                <a:latin typeface="Muli"/>
                <a:ea typeface="Muli"/>
                <a:cs typeface="Muli"/>
                <a:sym typeface="Muli"/>
              </a:rPr>
              <a:t>-Chi phí cao (phí cấp phép hoặc thuê bao).</a:t>
            </a:r>
          </a:p>
          <a:p>
            <a:pPr algn="l">
              <a:lnSpc>
                <a:spcPts val="3770"/>
              </a:lnSpc>
            </a:pPr>
            <a:endParaRPr lang="en-US" sz="3142">
              <a:solidFill>
                <a:srgbClr val="000000"/>
              </a:solidFill>
              <a:latin typeface="Muli"/>
              <a:ea typeface="Muli"/>
              <a:cs typeface="Muli"/>
              <a:sym typeface="Muli"/>
            </a:endParaRPr>
          </a:p>
          <a:p>
            <a:pPr algn="l">
              <a:lnSpc>
                <a:spcPts val="3770"/>
              </a:lnSpc>
            </a:pPr>
            <a:r>
              <a:rPr lang="en-US" sz="3142">
                <a:solidFill>
                  <a:srgbClr val="000000"/>
                </a:solidFill>
                <a:latin typeface="Muli"/>
                <a:ea typeface="Muli"/>
                <a:cs typeface="Muli"/>
                <a:sym typeface="Muli"/>
              </a:rPr>
              <a:t>-Ít linh hoạt hơn so với mã nguồn mở.</a:t>
            </a:r>
          </a:p>
          <a:p>
            <a:pPr algn="l">
              <a:lnSpc>
                <a:spcPts val="3770"/>
              </a:lnSpc>
            </a:pPr>
            <a:endParaRPr lang="en-US" sz="3142">
              <a:solidFill>
                <a:srgbClr val="000000"/>
              </a:solidFill>
              <a:latin typeface="Muli"/>
              <a:ea typeface="Muli"/>
              <a:cs typeface="Muli"/>
              <a:sym typeface="Muli"/>
            </a:endParaRPr>
          </a:p>
          <a:p>
            <a:pPr algn="l">
              <a:lnSpc>
                <a:spcPts val="3770"/>
              </a:lnSpc>
              <a:spcBef>
                <a:spcPct val="0"/>
              </a:spcBef>
            </a:pPr>
            <a:r>
              <a:rPr lang="en-US" sz="3142">
                <a:solidFill>
                  <a:srgbClr val="000000"/>
                </a:solidFill>
                <a:latin typeface="Muli"/>
                <a:ea typeface="Muli"/>
                <a:cs typeface="Muli"/>
                <a:sym typeface="Muli"/>
              </a:rPr>
              <a:t>-Phụ thuộc vào nhà cung cấp (vendor lock-in).</a:t>
            </a:r>
          </a:p>
          <a:p>
            <a:pPr algn="l">
              <a:lnSpc>
                <a:spcPts val="3770"/>
              </a:lnSpc>
              <a:spcBef>
                <a:spcPct val="0"/>
              </a:spcBef>
            </a:pPr>
            <a:endParaRPr lang="en-US" sz="3142">
              <a:solidFill>
                <a:srgbClr val="000000"/>
              </a:solidFill>
              <a:latin typeface="Muli"/>
              <a:ea typeface="Muli"/>
              <a:cs typeface="Muli"/>
              <a:sym typeface="Muli"/>
            </a:endParaRPr>
          </a:p>
        </p:txBody>
      </p:sp>
      <p:sp>
        <p:nvSpPr>
          <p:cNvPr id="8" name="TextBox 8"/>
          <p:cNvSpPr txBox="1"/>
          <p:nvPr/>
        </p:nvSpPr>
        <p:spPr>
          <a:xfrm>
            <a:off x="1028700" y="2139682"/>
            <a:ext cx="1210639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Nhược điểm công cụ thương mại</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99680" y="-1470403"/>
            <a:ext cx="14026196" cy="11628992"/>
          </a:xfrm>
          <a:custGeom>
            <a:avLst/>
            <a:gdLst/>
            <a:ahLst/>
            <a:cxnLst/>
            <a:rect l="l" t="t" r="r" b="b"/>
            <a:pathLst>
              <a:path w="14026196" h="11628992">
                <a:moveTo>
                  <a:pt x="0" y="0"/>
                </a:moveTo>
                <a:lnTo>
                  <a:pt x="14026196" y="0"/>
                </a:lnTo>
                <a:lnTo>
                  <a:pt x="14026196" y="11628992"/>
                </a:lnTo>
                <a:lnTo>
                  <a:pt x="0" y="11628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893610" y="3193518"/>
            <a:ext cx="10500780" cy="5453037"/>
          </a:xfrm>
          <a:custGeom>
            <a:avLst/>
            <a:gdLst/>
            <a:ahLst/>
            <a:cxnLst/>
            <a:rect l="l" t="t" r="r" b="b"/>
            <a:pathLst>
              <a:path w="10500780" h="5453037">
                <a:moveTo>
                  <a:pt x="0" y="0"/>
                </a:moveTo>
                <a:lnTo>
                  <a:pt x="10500780" y="0"/>
                </a:lnTo>
                <a:lnTo>
                  <a:pt x="10500780" y="5453037"/>
                </a:lnTo>
                <a:lnTo>
                  <a:pt x="0" y="5453037"/>
                </a:lnTo>
                <a:lnTo>
                  <a:pt x="0" y="0"/>
                </a:lnTo>
                <a:close/>
              </a:path>
            </a:pathLst>
          </a:custGeom>
          <a:blipFill>
            <a:blip r:embed="rId6"/>
            <a:stretch>
              <a:fillRect/>
            </a:stretch>
          </a:blipFill>
        </p:spPr>
      </p:sp>
      <p:sp>
        <p:nvSpPr>
          <p:cNvPr id="7" name="TextBox 7"/>
          <p:cNvSpPr txBox="1"/>
          <p:nvPr/>
        </p:nvSpPr>
        <p:spPr>
          <a:xfrm>
            <a:off x="0" y="1898118"/>
            <a:ext cx="18288000" cy="1295400"/>
          </a:xfrm>
          <a:prstGeom prst="rect">
            <a:avLst/>
          </a:prstGeom>
        </p:spPr>
        <p:txBody>
          <a:bodyPr lIns="0" tIns="0" rIns="0" bIns="0" rtlCol="0" anchor="t">
            <a:spAutoFit/>
          </a:bodyPr>
          <a:lstStyle/>
          <a:p>
            <a:pPr marL="0" lvl="0" indent="0" algn="ctr">
              <a:lnSpc>
                <a:spcPts val="10200"/>
              </a:lnSpc>
              <a:spcBef>
                <a:spcPct val="0"/>
              </a:spcBef>
            </a:pPr>
            <a:r>
              <a:rPr lang="en-US" sz="8500">
                <a:solidFill>
                  <a:srgbClr val="000000"/>
                </a:solidFill>
                <a:latin typeface="Muli"/>
                <a:ea typeface="Muli"/>
                <a:cs typeface="Muli"/>
                <a:sym typeface="Muli"/>
              </a:rPr>
              <a:t>Tìm hiểu BlazeMeter</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5272257" y="9267825"/>
            <a:ext cx="2327676"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BlazeMeter</a:t>
            </a:r>
          </a:p>
        </p:txBody>
      </p:sp>
      <p:grpSp>
        <p:nvGrpSpPr>
          <p:cNvPr id="4" name="Group 4"/>
          <p:cNvGrpSpPr/>
          <p:nvPr/>
        </p:nvGrpSpPr>
        <p:grpSpPr>
          <a:xfrm>
            <a:off x="1028700" y="1127332"/>
            <a:ext cx="3516876" cy="431386"/>
            <a:chOff x="0" y="0"/>
            <a:chExt cx="4689168" cy="575182"/>
          </a:xfrm>
        </p:grpSpPr>
        <p:sp>
          <p:nvSpPr>
            <p:cNvPr id="5" name="Freeform 5"/>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7" name="TextBox 7"/>
          <p:cNvSpPr txBox="1"/>
          <p:nvPr/>
        </p:nvSpPr>
        <p:spPr>
          <a:xfrm>
            <a:off x="1028700" y="3399110"/>
            <a:ext cx="15912428" cy="1903747"/>
          </a:xfrm>
          <a:prstGeom prst="rect">
            <a:avLst/>
          </a:prstGeom>
        </p:spPr>
        <p:txBody>
          <a:bodyPr lIns="0" tIns="0" rIns="0" bIns="0" rtlCol="0" anchor="t">
            <a:spAutoFit/>
          </a:bodyPr>
          <a:lstStyle/>
          <a:p>
            <a:pPr algn="l">
              <a:lnSpc>
                <a:spcPts val="3762"/>
              </a:lnSpc>
              <a:spcBef>
                <a:spcPct val="0"/>
              </a:spcBef>
            </a:pPr>
            <a:r>
              <a:rPr lang="en-US" sz="3135">
                <a:solidFill>
                  <a:srgbClr val="000000"/>
                </a:solidFill>
                <a:latin typeface="Muli"/>
                <a:ea typeface="Muli"/>
                <a:cs typeface="Muli"/>
                <a:sym typeface="Muli"/>
              </a:rPr>
              <a:t>BlazeMeter là nền tảng kiểm thử hiệu suất và tải trên cloud, cho phép mô phỏng số lượng lớn người dùng truy cập vào ứng dụng để đo lường khả năng chịu tải. Nó hỗ trợ các công cụ như JMeter, Gatling, và Selenium, cung cấp báo cáo chi tiết về hiệu suất và lỗi hệ thống.</a:t>
            </a:r>
          </a:p>
        </p:txBody>
      </p:sp>
      <p:sp>
        <p:nvSpPr>
          <p:cNvPr id="8" name="TextBox 8"/>
          <p:cNvSpPr txBox="1"/>
          <p:nvPr/>
        </p:nvSpPr>
        <p:spPr>
          <a:xfrm>
            <a:off x="1028700" y="1974407"/>
            <a:ext cx="6974193"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BlazeMeter là gì ?</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5190137" y="5143500"/>
            <a:ext cx="7907725" cy="4833597"/>
          </a:xfrm>
          <a:custGeom>
            <a:avLst/>
            <a:gdLst/>
            <a:ahLst/>
            <a:cxnLst/>
            <a:rect l="l" t="t" r="r" b="b"/>
            <a:pathLst>
              <a:path w="7907725" h="4833597">
                <a:moveTo>
                  <a:pt x="0" y="0"/>
                </a:moveTo>
                <a:lnTo>
                  <a:pt x="7907726" y="0"/>
                </a:lnTo>
                <a:lnTo>
                  <a:pt x="7907726" y="4833597"/>
                </a:lnTo>
                <a:lnTo>
                  <a:pt x="0" y="4833597"/>
                </a:lnTo>
                <a:lnTo>
                  <a:pt x="0" y="0"/>
                </a:lnTo>
                <a:close/>
              </a:path>
            </a:pathLst>
          </a:custGeom>
          <a:blipFill>
            <a:blip r:embed="rId6"/>
            <a:stretch>
              <a:fillRect/>
            </a:stretch>
          </a:blipFill>
        </p:spPr>
      </p:sp>
      <p:sp>
        <p:nvSpPr>
          <p:cNvPr id="7" name="TextBox 7"/>
          <p:cNvSpPr txBox="1"/>
          <p:nvPr/>
        </p:nvSpPr>
        <p:spPr>
          <a:xfrm>
            <a:off x="1058059" y="3205200"/>
            <a:ext cx="16201241" cy="1938300"/>
          </a:xfrm>
          <a:prstGeom prst="rect">
            <a:avLst/>
          </a:prstGeom>
        </p:spPr>
        <p:txBody>
          <a:bodyPr lIns="0" tIns="0" rIns="0" bIns="0" rtlCol="0" anchor="t">
            <a:spAutoFit/>
          </a:bodyPr>
          <a:lstStyle/>
          <a:p>
            <a:pPr algn="l">
              <a:lnSpc>
                <a:spcPts val="3831"/>
              </a:lnSpc>
              <a:spcBef>
                <a:spcPct val="0"/>
              </a:spcBef>
            </a:pPr>
            <a:r>
              <a:rPr lang="en-US" sz="3192">
                <a:solidFill>
                  <a:srgbClr val="000000"/>
                </a:solidFill>
                <a:latin typeface="Muli"/>
                <a:ea typeface="Muli"/>
                <a:cs typeface="Muli"/>
                <a:sym typeface="Muli"/>
              </a:rPr>
              <a:t>BlazeMeter cung cấp các chức năng chính như kiểm thử tải và hiệu suất, hỗ trợ nhiều công cụ (JMeter, Gatling, Selenium), báo cáo chi tiết, tích hợp CI/CD, kiểm thử API và ứng dụng di động, kiểm thử từ nhiều địa điểm toàn cầu, và khả năng mở rộng trên cloud.</a:t>
            </a:r>
          </a:p>
        </p:txBody>
      </p:sp>
      <p:sp>
        <p:nvSpPr>
          <p:cNvPr id="8" name="TextBox 8"/>
          <p:cNvSpPr txBox="1"/>
          <p:nvPr/>
        </p:nvSpPr>
        <p:spPr>
          <a:xfrm>
            <a:off x="1028700" y="1877452"/>
            <a:ext cx="13854973"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Các chức năng chính của BlazeMeter</a:t>
            </a:r>
          </a:p>
        </p:txBody>
      </p:sp>
      <p:sp>
        <p:nvSpPr>
          <p:cNvPr id="9" name="TextBox 9"/>
          <p:cNvSpPr txBox="1"/>
          <p:nvPr/>
        </p:nvSpPr>
        <p:spPr>
          <a:xfrm>
            <a:off x="15272257" y="9267825"/>
            <a:ext cx="2327676"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BlazeMeter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028700" y="2765266"/>
            <a:ext cx="16230600" cy="1086858"/>
          </a:xfrm>
          <a:custGeom>
            <a:avLst/>
            <a:gdLst/>
            <a:ahLst/>
            <a:cxnLst/>
            <a:rect l="l" t="t" r="r" b="b"/>
            <a:pathLst>
              <a:path w="16230600" h="1086858">
                <a:moveTo>
                  <a:pt x="0" y="0"/>
                </a:moveTo>
                <a:lnTo>
                  <a:pt x="16230600" y="0"/>
                </a:lnTo>
                <a:lnTo>
                  <a:pt x="16230600" y="1086857"/>
                </a:lnTo>
                <a:lnTo>
                  <a:pt x="0" y="1086857"/>
                </a:lnTo>
                <a:lnTo>
                  <a:pt x="0" y="0"/>
                </a:lnTo>
                <a:close/>
              </a:path>
            </a:pathLst>
          </a:custGeom>
          <a:blipFill>
            <a:blip r:embed="rId6"/>
            <a:stretch>
              <a:fillRect t="-24667" b="-24667"/>
            </a:stretch>
          </a:blipFill>
        </p:spPr>
      </p:sp>
      <p:sp>
        <p:nvSpPr>
          <p:cNvPr id="7" name="TextBox 7"/>
          <p:cNvSpPr txBox="1"/>
          <p:nvPr/>
        </p:nvSpPr>
        <p:spPr>
          <a:xfrm>
            <a:off x="1028700" y="5370680"/>
            <a:ext cx="5987717" cy="1933575"/>
          </a:xfrm>
          <a:prstGeom prst="rect">
            <a:avLst/>
          </a:prstGeom>
        </p:spPr>
        <p:txBody>
          <a:bodyPr lIns="0" tIns="0" rIns="0" bIns="0" rtlCol="0" anchor="t">
            <a:spAutoFit/>
          </a:bodyPr>
          <a:lstStyle/>
          <a:p>
            <a:pPr algn="l">
              <a:lnSpc>
                <a:spcPts val="3864"/>
              </a:lnSpc>
            </a:pPr>
            <a:r>
              <a:rPr lang="en-US" sz="3220">
                <a:solidFill>
                  <a:srgbClr val="000000"/>
                </a:solidFill>
                <a:latin typeface="Muli"/>
                <a:ea typeface="Muli"/>
                <a:cs typeface="Muli"/>
                <a:sym typeface="Muli"/>
              </a:rPr>
              <a:t>1.Xác định môi trường kiểm thử.</a:t>
            </a:r>
          </a:p>
          <a:p>
            <a:pPr algn="l">
              <a:lnSpc>
                <a:spcPts val="3864"/>
              </a:lnSpc>
            </a:pPr>
            <a:r>
              <a:rPr lang="en-US" sz="3220">
                <a:solidFill>
                  <a:srgbClr val="000000"/>
                </a:solidFill>
                <a:latin typeface="Muli"/>
                <a:ea typeface="Muli"/>
                <a:cs typeface="Muli"/>
                <a:sym typeface="Muli"/>
              </a:rPr>
              <a:t>2.Xác định tiêu chí chấp nhận.</a:t>
            </a:r>
          </a:p>
          <a:p>
            <a:pPr algn="l">
              <a:lnSpc>
                <a:spcPts val="3864"/>
              </a:lnSpc>
            </a:pPr>
            <a:r>
              <a:rPr lang="en-US" sz="3220">
                <a:solidFill>
                  <a:srgbClr val="000000"/>
                </a:solidFill>
                <a:latin typeface="Muli"/>
                <a:ea typeface="Muli"/>
                <a:cs typeface="Muli"/>
                <a:sym typeface="Muli"/>
              </a:rPr>
              <a:t>3.Lập kế hoạch kiểm thử.</a:t>
            </a:r>
          </a:p>
          <a:p>
            <a:pPr algn="l">
              <a:lnSpc>
                <a:spcPts val="3864"/>
              </a:lnSpc>
              <a:spcBef>
                <a:spcPct val="0"/>
              </a:spcBef>
            </a:pPr>
            <a:r>
              <a:rPr lang="en-US" sz="3220">
                <a:solidFill>
                  <a:srgbClr val="000000"/>
                </a:solidFill>
                <a:latin typeface="Muli"/>
                <a:ea typeface="Muli"/>
                <a:cs typeface="Muli"/>
                <a:sym typeface="Muli"/>
              </a:rPr>
              <a:t>4.Cấu hình môi trường.</a:t>
            </a:r>
          </a:p>
        </p:txBody>
      </p:sp>
      <p:sp>
        <p:nvSpPr>
          <p:cNvPr id="8" name="TextBox 8"/>
          <p:cNvSpPr txBox="1"/>
          <p:nvPr/>
        </p:nvSpPr>
        <p:spPr>
          <a:xfrm>
            <a:off x="1028700" y="1489551"/>
            <a:ext cx="10896649"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Các bước kiểm thử hiệu năng</a:t>
            </a:r>
          </a:p>
        </p:txBody>
      </p:sp>
      <p:sp>
        <p:nvSpPr>
          <p:cNvPr id="9" name="TextBox 9"/>
          <p:cNvSpPr txBox="1"/>
          <p:nvPr/>
        </p:nvSpPr>
        <p:spPr>
          <a:xfrm>
            <a:off x="9144000" y="5370680"/>
            <a:ext cx="8304252" cy="1933575"/>
          </a:xfrm>
          <a:prstGeom prst="rect">
            <a:avLst/>
          </a:prstGeom>
        </p:spPr>
        <p:txBody>
          <a:bodyPr lIns="0" tIns="0" rIns="0" bIns="0" rtlCol="0" anchor="t">
            <a:spAutoFit/>
          </a:bodyPr>
          <a:lstStyle/>
          <a:p>
            <a:pPr algn="just">
              <a:lnSpc>
                <a:spcPts val="3863"/>
              </a:lnSpc>
              <a:spcBef>
                <a:spcPct val="0"/>
              </a:spcBef>
            </a:pPr>
            <a:r>
              <a:rPr lang="en-US" sz="3219">
                <a:solidFill>
                  <a:srgbClr val="000000"/>
                </a:solidFill>
                <a:latin typeface="Muli"/>
                <a:ea typeface="Muli"/>
                <a:cs typeface="Muli"/>
                <a:sym typeface="Muli"/>
              </a:rPr>
              <a:t>5.Thiết kế các script kiểm thử theo kế hoạch.</a:t>
            </a:r>
          </a:p>
          <a:p>
            <a:pPr algn="just">
              <a:lnSpc>
                <a:spcPts val="3863"/>
              </a:lnSpc>
              <a:spcBef>
                <a:spcPct val="0"/>
              </a:spcBef>
            </a:pPr>
            <a:r>
              <a:rPr lang="en-US" sz="3219">
                <a:solidFill>
                  <a:srgbClr val="000000"/>
                </a:solidFill>
                <a:latin typeface="Muli"/>
                <a:ea typeface="Muli"/>
                <a:cs typeface="Muli"/>
                <a:sym typeface="Muli"/>
              </a:rPr>
              <a:t>6.Thực thi các script kiểm thử.</a:t>
            </a:r>
          </a:p>
          <a:p>
            <a:pPr algn="just">
              <a:lnSpc>
                <a:spcPts val="3863"/>
              </a:lnSpc>
              <a:spcBef>
                <a:spcPct val="0"/>
              </a:spcBef>
            </a:pPr>
            <a:r>
              <a:rPr lang="en-US" sz="3219">
                <a:solidFill>
                  <a:srgbClr val="000000"/>
                </a:solidFill>
                <a:latin typeface="Muli"/>
                <a:ea typeface="Muli"/>
                <a:cs typeface="Muli"/>
                <a:sym typeface="Muli"/>
              </a:rPr>
              <a:t>7.Phân tích kết quả và viết báo cáo.</a:t>
            </a:r>
          </a:p>
          <a:p>
            <a:pPr algn="just">
              <a:lnSpc>
                <a:spcPts val="3863"/>
              </a:lnSpc>
              <a:spcBef>
                <a:spcPct val="0"/>
              </a:spcBef>
            </a:pPr>
            <a:endParaRPr lang="en-US" sz="3219">
              <a:solidFill>
                <a:srgbClr val="000000"/>
              </a:solidFill>
              <a:latin typeface="Muli"/>
              <a:ea typeface="Muli"/>
              <a:cs typeface="Muli"/>
              <a:sym typeface="Mul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10922087" y="3457911"/>
            <a:ext cx="7273390" cy="4618602"/>
          </a:xfrm>
          <a:custGeom>
            <a:avLst/>
            <a:gdLst/>
            <a:ahLst/>
            <a:cxnLst/>
            <a:rect l="l" t="t" r="r" b="b"/>
            <a:pathLst>
              <a:path w="7273390" h="4618602">
                <a:moveTo>
                  <a:pt x="0" y="0"/>
                </a:moveTo>
                <a:lnTo>
                  <a:pt x="7273390" y="0"/>
                </a:lnTo>
                <a:lnTo>
                  <a:pt x="7273390" y="4618602"/>
                </a:lnTo>
                <a:lnTo>
                  <a:pt x="0" y="4618602"/>
                </a:lnTo>
                <a:lnTo>
                  <a:pt x="0" y="0"/>
                </a:lnTo>
                <a:close/>
              </a:path>
            </a:pathLst>
          </a:custGeom>
          <a:blipFill>
            <a:blip r:embed="rId6"/>
            <a:stretch>
              <a:fillRect/>
            </a:stretch>
          </a:blipFill>
        </p:spPr>
      </p:sp>
      <p:sp>
        <p:nvSpPr>
          <p:cNvPr id="7" name="TextBox 7"/>
          <p:cNvSpPr txBox="1"/>
          <p:nvPr/>
        </p:nvSpPr>
        <p:spPr>
          <a:xfrm>
            <a:off x="1028700" y="3579422"/>
            <a:ext cx="9893387" cy="4375580"/>
          </a:xfrm>
          <a:prstGeom prst="rect">
            <a:avLst/>
          </a:prstGeom>
        </p:spPr>
        <p:txBody>
          <a:bodyPr lIns="0" tIns="0" rIns="0" bIns="0" rtlCol="0" anchor="t">
            <a:spAutoFit/>
          </a:bodyPr>
          <a:lstStyle/>
          <a:p>
            <a:pPr algn="l">
              <a:lnSpc>
                <a:spcPts val="3459"/>
              </a:lnSpc>
            </a:pPr>
            <a:r>
              <a:rPr lang="en-US" sz="2882">
                <a:solidFill>
                  <a:srgbClr val="000000"/>
                </a:solidFill>
                <a:latin typeface="Muli"/>
                <a:ea typeface="Muli"/>
                <a:cs typeface="Muli"/>
                <a:sym typeface="Muli"/>
              </a:rPr>
              <a:t>-Dễ dàng mở rộng quy mô kiểm thử trên cloud.</a:t>
            </a:r>
          </a:p>
          <a:p>
            <a:pPr algn="l">
              <a:lnSpc>
                <a:spcPts val="3459"/>
              </a:lnSpc>
            </a:pPr>
            <a:endParaRPr lang="en-US" sz="2882">
              <a:solidFill>
                <a:srgbClr val="000000"/>
              </a:solidFill>
              <a:latin typeface="Muli"/>
              <a:ea typeface="Muli"/>
              <a:cs typeface="Muli"/>
              <a:sym typeface="Muli"/>
            </a:endParaRPr>
          </a:p>
          <a:p>
            <a:pPr algn="l">
              <a:lnSpc>
                <a:spcPts val="3459"/>
              </a:lnSpc>
            </a:pPr>
            <a:r>
              <a:rPr lang="en-US" sz="2882">
                <a:solidFill>
                  <a:srgbClr val="000000"/>
                </a:solidFill>
                <a:latin typeface="Muli"/>
                <a:ea typeface="Muli"/>
                <a:cs typeface="Muli"/>
                <a:sym typeface="Muli"/>
              </a:rPr>
              <a:t>-Hỗ trợ nhiều công cụ kiểm thử (JMeter, Gatling, Selenium).</a:t>
            </a:r>
          </a:p>
          <a:p>
            <a:pPr algn="l">
              <a:lnSpc>
                <a:spcPts val="3459"/>
              </a:lnSpc>
            </a:pPr>
            <a:endParaRPr lang="en-US" sz="2882">
              <a:solidFill>
                <a:srgbClr val="000000"/>
              </a:solidFill>
              <a:latin typeface="Muli"/>
              <a:ea typeface="Muli"/>
              <a:cs typeface="Muli"/>
              <a:sym typeface="Muli"/>
            </a:endParaRPr>
          </a:p>
          <a:p>
            <a:pPr algn="l">
              <a:lnSpc>
                <a:spcPts val="3459"/>
              </a:lnSpc>
            </a:pPr>
            <a:r>
              <a:rPr lang="en-US" sz="2882">
                <a:solidFill>
                  <a:srgbClr val="000000"/>
                </a:solidFill>
                <a:latin typeface="Muli"/>
                <a:ea typeface="Muli"/>
                <a:cs typeface="Muli"/>
                <a:sym typeface="Muli"/>
              </a:rPr>
              <a:t>-Cung cấp báo cáo chi tiết thời gian thực.</a:t>
            </a:r>
          </a:p>
          <a:p>
            <a:pPr algn="l">
              <a:lnSpc>
                <a:spcPts val="3459"/>
              </a:lnSpc>
            </a:pPr>
            <a:endParaRPr lang="en-US" sz="2882">
              <a:solidFill>
                <a:srgbClr val="000000"/>
              </a:solidFill>
              <a:latin typeface="Muli"/>
              <a:ea typeface="Muli"/>
              <a:cs typeface="Muli"/>
              <a:sym typeface="Muli"/>
            </a:endParaRPr>
          </a:p>
          <a:p>
            <a:pPr algn="l">
              <a:lnSpc>
                <a:spcPts val="3459"/>
              </a:lnSpc>
            </a:pPr>
            <a:r>
              <a:rPr lang="en-US" sz="2882">
                <a:solidFill>
                  <a:srgbClr val="000000"/>
                </a:solidFill>
                <a:latin typeface="Muli"/>
                <a:ea typeface="Muli"/>
                <a:cs typeface="Muli"/>
                <a:sym typeface="Muli"/>
              </a:rPr>
              <a:t>-Tích hợp tốt với các hệ thống CI/CD.</a:t>
            </a:r>
          </a:p>
          <a:p>
            <a:pPr algn="l">
              <a:lnSpc>
                <a:spcPts val="3459"/>
              </a:lnSpc>
            </a:pPr>
            <a:endParaRPr lang="en-US" sz="2882">
              <a:solidFill>
                <a:srgbClr val="000000"/>
              </a:solidFill>
              <a:latin typeface="Muli"/>
              <a:ea typeface="Muli"/>
              <a:cs typeface="Muli"/>
              <a:sym typeface="Muli"/>
            </a:endParaRPr>
          </a:p>
          <a:p>
            <a:pPr algn="l">
              <a:lnSpc>
                <a:spcPts val="3459"/>
              </a:lnSpc>
              <a:spcBef>
                <a:spcPct val="0"/>
              </a:spcBef>
            </a:pPr>
            <a:r>
              <a:rPr lang="en-US" sz="2882">
                <a:solidFill>
                  <a:srgbClr val="000000"/>
                </a:solidFill>
                <a:latin typeface="Muli"/>
                <a:ea typeface="Muli"/>
                <a:cs typeface="Muli"/>
                <a:sym typeface="Muli"/>
              </a:rPr>
              <a:t>-Kiểm thử phân phối toàn cầu và ứng dụng di động.</a:t>
            </a:r>
          </a:p>
          <a:p>
            <a:pPr algn="l">
              <a:lnSpc>
                <a:spcPts val="3459"/>
              </a:lnSpc>
              <a:spcBef>
                <a:spcPct val="0"/>
              </a:spcBef>
            </a:pPr>
            <a:endParaRPr lang="en-US" sz="2882">
              <a:solidFill>
                <a:srgbClr val="000000"/>
              </a:solidFill>
              <a:latin typeface="Muli"/>
              <a:ea typeface="Muli"/>
              <a:cs typeface="Muli"/>
              <a:sym typeface="Muli"/>
            </a:endParaRPr>
          </a:p>
        </p:txBody>
      </p:sp>
      <p:sp>
        <p:nvSpPr>
          <p:cNvPr id="8" name="TextBox 8"/>
          <p:cNvSpPr txBox="1"/>
          <p:nvPr/>
        </p:nvSpPr>
        <p:spPr>
          <a:xfrm>
            <a:off x="1028700" y="1896399"/>
            <a:ext cx="9166902"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Ưu điểm của BlazeMeter</a:t>
            </a:r>
          </a:p>
        </p:txBody>
      </p:sp>
      <p:sp>
        <p:nvSpPr>
          <p:cNvPr id="9" name="TextBox 9"/>
          <p:cNvSpPr txBox="1"/>
          <p:nvPr/>
        </p:nvSpPr>
        <p:spPr>
          <a:xfrm>
            <a:off x="15272257" y="9267825"/>
            <a:ext cx="2327676"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BlazeMeter</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9461924" y="3590368"/>
            <a:ext cx="8287468" cy="4091937"/>
          </a:xfrm>
          <a:custGeom>
            <a:avLst/>
            <a:gdLst/>
            <a:ahLst/>
            <a:cxnLst/>
            <a:rect l="l" t="t" r="r" b="b"/>
            <a:pathLst>
              <a:path w="8287468" h="4091937">
                <a:moveTo>
                  <a:pt x="0" y="0"/>
                </a:moveTo>
                <a:lnTo>
                  <a:pt x="8287468" y="0"/>
                </a:lnTo>
                <a:lnTo>
                  <a:pt x="8287468" y="4091937"/>
                </a:lnTo>
                <a:lnTo>
                  <a:pt x="0" y="4091937"/>
                </a:lnTo>
                <a:lnTo>
                  <a:pt x="0" y="0"/>
                </a:lnTo>
                <a:close/>
              </a:path>
            </a:pathLst>
          </a:custGeom>
          <a:blipFill>
            <a:blip r:embed="rId6"/>
            <a:stretch>
              <a:fillRect/>
            </a:stretch>
          </a:blipFill>
        </p:spPr>
      </p:sp>
      <p:sp>
        <p:nvSpPr>
          <p:cNvPr id="7" name="TextBox 7"/>
          <p:cNvSpPr txBox="1"/>
          <p:nvPr/>
        </p:nvSpPr>
        <p:spPr>
          <a:xfrm>
            <a:off x="1028700" y="3772039"/>
            <a:ext cx="8115300" cy="4191000"/>
          </a:xfrm>
          <a:prstGeom prst="rect">
            <a:avLst/>
          </a:prstGeom>
        </p:spPr>
        <p:txBody>
          <a:bodyPr lIns="0" tIns="0" rIns="0" bIns="0" rtlCol="0" anchor="t">
            <a:spAutoFit/>
          </a:bodyPr>
          <a:lstStyle/>
          <a:p>
            <a:pPr algn="l">
              <a:lnSpc>
                <a:spcPts val="4141"/>
              </a:lnSpc>
            </a:pPr>
            <a:r>
              <a:rPr lang="en-US" sz="3451">
                <a:solidFill>
                  <a:srgbClr val="000000"/>
                </a:solidFill>
                <a:latin typeface="Muli"/>
                <a:ea typeface="Muli"/>
                <a:cs typeface="Muli"/>
                <a:sym typeface="Muli"/>
              </a:rPr>
              <a:t>-Chi phí có thể cao cho các dự án lớn.</a:t>
            </a:r>
          </a:p>
          <a:p>
            <a:pPr algn="l">
              <a:lnSpc>
                <a:spcPts val="4141"/>
              </a:lnSpc>
            </a:pPr>
            <a:endParaRPr lang="en-US" sz="3451">
              <a:solidFill>
                <a:srgbClr val="000000"/>
              </a:solidFill>
              <a:latin typeface="Muli"/>
              <a:ea typeface="Muli"/>
              <a:cs typeface="Muli"/>
              <a:sym typeface="Muli"/>
            </a:endParaRPr>
          </a:p>
          <a:p>
            <a:pPr algn="l">
              <a:lnSpc>
                <a:spcPts val="4141"/>
              </a:lnSpc>
            </a:pPr>
            <a:r>
              <a:rPr lang="en-US" sz="3451">
                <a:solidFill>
                  <a:srgbClr val="000000"/>
                </a:solidFill>
                <a:latin typeface="Muli"/>
                <a:ea typeface="Muli"/>
                <a:cs typeface="Muli"/>
                <a:sym typeface="Muli"/>
              </a:rPr>
              <a:t>-Cần kỹ năng kỹ thuật để tận dụng tối đa các tính năng.</a:t>
            </a:r>
          </a:p>
          <a:p>
            <a:pPr algn="l">
              <a:lnSpc>
                <a:spcPts val="4141"/>
              </a:lnSpc>
            </a:pPr>
            <a:endParaRPr lang="en-US" sz="3451">
              <a:solidFill>
                <a:srgbClr val="000000"/>
              </a:solidFill>
              <a:latin typeface="Muli"/>
              <a:ea typeface="Muli"/>
              <a:cs typeface="Muli"/>
              <a:sym typeface="Muli"/>
            </a:endParaRPr>
          </a:p>
          <a:p>
            <a:pPr algn="l">
              <a:lnSpc>
                <a:spcPts val="4141"/>
              </a:lnSpc>
              <a:spcBef>
                <a:spcPct val="0"/>
              </a:spcBef>
            </a:pPr>
            <a:r>
              <a:rPr lang="en-US" sz="3451">
                <a:solidFill>
                  <a:srgbClr val="000000"/>
                </a:solidFill>
                <a:latin typeface="Muli"/>
                <a:ea typeface="Muli"/>
                <a:cs typeface="Muli"/>
                <a:sym typeface="Muli"/>
              </a:rPr>
              <a:t>-Độ phức tạp cao với các kịch bản kiểm thử phức tạp.</a:t>
            </a:r>
          </a:p>
          <a:p>
            <a:pPr algn="l">
              <a:lnSpc>
                <a:spcPts val="4141"/>
              </a:lnSpc>
              <a:spcBef>
                <a:spcPct val="0"/>
              </a:spcBef>
            </a:pPr>
            <a:endParaRPr lang="en-US" sz="3451">
              <a:solidFill>
                <a:srgbClr val="000000"/>
              </a:solidFill>
              <a:latin typeface="Muli"/>
              <a:ea typeface="Muli"/>
              <a:cs typeface="Muli"/>
              <a:sym typeface="Muli"/>
            </a:endParaRPr>
          </a:p>
        </p:txBody>
      </p:sp>
      <p:sp>
        <p:nvSpPr>
          <p:cNvPr id="8" name="TextBox 8"/>
          <p:cNvSpPr txBox="1"/>
          <p:nvPr/>
        </p:nvSpPr>
        <p:spPr>
          <a:xfrm>
            <a:off x="1028700" y="2035020"/>
            <a:ext cx="10517863"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Nhược điểm của BlazeMeter</a:t>
            </a:r>
          </a:p>
        </p:txBody>
      </p:sp>
      <p:sp>
        <p:nvSpPr>
          <p:cNvPr id="9" name="TextBox 9"/>
          <p:cNvSpPr txBox="1"/>
          <p:nvPr/>
        </p:nvSpPr>
        <p:spPr>
          <a:xfrm>
            <a:off x="15272257" y="9267825"/>
            <a:ext cx="2327676"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BlazeMeter</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9635822" y="3019276"/>
            <a:ext cx="7964110" cy="4778466"/>
          </a:xfrm>
          <a:custGeom>
            <a:avLst/>
            <a:gdLst/>
            <a:ahLst/>
            <a:cxnLst/>
            <a:rect l="l" t="t" r="r" b="b"/>
            <a:pathLst>
              <a:path w="7964110" h="4778466">
                <a:moveTo>
                  <a:pt x="0" y="0"/>
                </a:moveTo>
                <a:lnTo>
                  <a:pt x="7964111" y="0"/>
                </a:lnTo>
                <a:lnTo>
                  <a:pt x="7964111" y="4778466"/>
                </a:lnTo>
                <a:lnTo>
                  <a:pt x="0" y="4778466"/>
                </a:lnTo>
                <a:lnTo>
                  <a:pt x="0" y="0"/>
                </a:lnTo>
                <a:close/>
              </a:path>
            </a:pathLst>
          </a:custGeom>
          <a:blipFill>
            <a:blip r:embed="rId6"/>
            <a:stretch>
              <a:fillRect/>
            </a:stretch>
          </a:blipFill>
        </p:spPr>
      </p:sp>
      <p:sp>
        <p:nvSpPr>
          <p:cNvPr id="7" name="TextBox 7"/>
          <p:cNvSpPr txBox="1"/>
          <p:nvPr/>
        </p:nvSpPr>
        <p:spPr>
          <a:xfrm>
            <a:off x="1143693" y="3019276"/>
            <a:ext cx="8316021" cy="4837387"/>
          </a:xfrm>
          <a:prstGeom prst="rect">
            <a:avLst/>
          </a:prstGeom>
        </p:spPr>
        <p:txBody>
          <a:bodyPr lIns="0" tIns="0" rIns="0" bIns="0" rtlCol="0" anchor="t">
            <a:spAutoFit/>
          </a:bodyPr>
          <a:lstStyle/>
          <a:p>
            <a:pPr algn="l">
              <a:lnSpc>
                <a:spcPts val="3824"/>
              </a:lnSpc>
            </a:pPr>
            <a:r>
              <a:rPr lang="en-US" sz="3187">
                <a:solidFill>
                  <a:srgbClr val="000000"/>
                </a:solidFill>
                <a:latin typeface="Muli"/>
                <a:ea typeface="Muli"/>
                <a:cs typeface="Muli"/>
                <a:sym typeface="Muli"/>
              </a:rPr>
              <a:t>-Tạo kịch bản bằng JMeter, Gatling, hoặc Selenium.</a:t>
            </a:r>
          </a:p>
          <a:p>
            <a:pPr algn="l">
              <a:lnSpc>
                <a:spcPts val="3824"/>
              </a:lnSpc>
            </a:pPr>
            <a:endParaRPr lang="en-US" sz="3187">
              <a:solidFill>
                <a:srgbClr val="000000"/>
              </a:solidFill>
              <a:latin typeface="Muli"/>
              <a:ea typeface="Muli"/>
              <a:cs typeface="Muli"/>
              <a:sym typeface="Muli"/>
            </a:endParaRPr>
          </a:p>
          <a:p>
            <a:pPr algn="l">
              <a:lnSpc>
                <a:spcPts val="3824"/>
              </a:lnSpc>
            </a:pPr>
            <a:r>
              <a:rPr lang="en-US" sz="3187">
                <a:solidFill>
                  <a:srgbClr val="000000"/>
                </a:solidFill>
                <a:latin typeface="Muli"/>
                <a:ea typeface="Muli"/>
                <a:cs typeface="Muli"/>
                <a:sym typeface="Muli"/>
              </a:rPr>
              <a:t>-Chạy trên cloud (AWS, Azure, Google Cloud).</a:t>
            </a:r>
          </a:p>
          <a:p>
            <a:pPr algn="l">
              <a:lnSpc>
                <a:spcPts val="3824"/>
              </a:lnSpc>
            </a:pPr>
            <a:endParaRPr lang="en-US" sz="3187">
              <a:solidFill>
                <a:srgbClr val="000000"/>
              </a:solidFill>
              <a:latin typeface="Muli"/>
              <a:ea typeface="Muli"/>
              <a:cs typeface="Muli"/>
              <a:sym typeface="Muli"/>
            </a:endParaRPr>
          </a:p>
          <a:p>
            <a:pPr algn="l">
              <a:lnSpc>
                <a:spcPts val="3824"/>
              </a:lnSpc>
            </a:pPr>
            <a:r>
              <a:rPr lang="en-US" sz="3187">
                <a:solidFill>
                  <a:srgbClr val="000000"/>
                </a:solidFill>
                <a:latin typeface="Muli"/>
                <a:ea typeface="Muli"/>
                <a:cs typeface="Muli"/>
                <a:sym typeface="Muli"/>
              </a:rPr>
              <a:t>-Thu thập dữ liệu: thời gian phản hồi, thông lượng, tỷ lệ lỗi.</a:t>
            </a:r>
          </a:p>
          <a:p>
            <a:pPr algn="l">
              <a:lnSpc>
                <a:spcPts val="3824"/>
              </a:lnSpc>
            </a:pPr>
            <a:endParaRPr lang="en-US" sz="3187">
              <a:solidFill>
                <a:srgbClr val="000000"/>
              </a:solidFill>
              <a:latin typeface="Muli"/>
              <a:ea typeface="Muli"/>
              <a:cs typeface="Muli"/>
              <a:sym typeface="Muli"/>
            </a:endParaRPr>
          </a:p>
          <a:p>
            <a:pPr algn="l">
              <a:lnSpc>
                <a:spcPts val="3824"/>
              </a:lnSpc>
              <a:spcBef>
                <a:spcPct val="0"/>
              </a:spcBef>
            </a:pPr>
            <a:r>
              <a:rPr lang="en-US" sz="3187">
                <a:solidFill>
                  <a:srgbClr val="000000"/>
                </a:solidFill>
                <a:latin typeface="Muli"/>
                <a:ea typeface="Muli"/>
                <a:cs typeface="Muli"/>
                <a:sym typeface="Muli"/>
              </a:rPr>
              <a:t>-Báo cáo thời gian thực đánh giá hiệu suất.</a:t>
            </a:r>
          </a:p>
        </p:txBody>
      </p:sp>
      <p:sp>
        <p:nvSpPr>
          <p:cNvPr id="8" name="TextBox 8"/>
          <p:cNvSpPr txBox="1"/>
          <p:nvPr/>
        </p:nvSpPr>
        <p:spPr>
          <a:xfrm>
            <a:off x="1143693" y="1768807"/>
            <a:ext cx="10329260"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Cách BlazeMeter hoạt động</a:t>
            </a:r>
          </a:p>
        </p:txBody>
      </p:sp>
      <p:sp>
        <p:nvSpPr>
          <p:cNvPr id="9" name="TextBox 9"/>
          <p:cNvSpPr txBox="1"/>
          <p:nvPr/>
        </p:nvSpPr>
        <p:spPr>
          <a:xfrm>
            <a:off x="15272257" y="9267825"/>
            <a:ext cx="2327676"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BlazeMeter</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8217286" y="2819949"/>
            <a:ext cx="9619853" cy="5687738"/>
          </a:xfrm>
          <a:custGeom>
            <a:avLst/>
            <a:gdLst/>
            <a:ahLst/>
            <a:cxnLst/>
            <a:rect l="l" t="t" r="r" b="b"/>
            <a:pathLst>
              <a:path w="9619853" h="5687738">
                <a:moveTo>
                  <a:pt x="0" y="0"/>
                </a:moveTo>
                <a:lnTo>
                  <a:pt x="9619853" y="0"/>
                </a:lnTo>
                <a:lnTo>
                  <a:pt x="9619853" y="5687738"/>
                </a:lnTo>
                <a:lnTo>
                  <a:pt x="0" y="5687738"/>
                </a:lnTo>
                <a:lnTo>
                  <a:pt x="0" y="0"/>
                </a:lnTo>
                <a:close/>
              </a:path>
            </a:pathLst>
          </a:custGeom>
          <a:blipFill>
            <a:blip r:embed="rId6"/>
            <a:stretch>
              <a:fillRect/>
            </a:stretch>
          </a:blipFill>
        </p:spPr>
      </p:sp>
      <p:sp>
        <p:nvSpPr>
          <p:cNvPr id="7" name="TextBox 7"/>
          <p:cNvSpPr txBox="1"/>
          <p:nvPr/>
        </p:nvSpPr>
        <p:spPr>
          <a:xfrm>
            <a:off x="15245850" y="9267825"/>
            <a:ext cx="2354083"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BlazeMeter</a:t>
            </a:r>
          </a:p>
        </p:txBody>
      </p:sp>
      <p:sp>
        <p:nvSpPr>
          <p:cNvPr id="8" name="TextBox 8"/>
          <p:cNvSpPr txBox="1"/>
          <p:nvPr/>
        </p:nvSpPr>
        <p:spPr>
          <a:xfrm>
            <a:off x="1205606" y="3653674"/>
            <a:ext cx="7011679" cy="5037774"/>
          </a:xfrm>
          <a:prstGeom prst="rect">
            <a:avLst/>
          </a:prstGeom>
        </p:spPr>
        <p:txBody>
          <a:bodyPr lIns="0" tIns="0" rIns="0" bIns="0" rtlCol="0" anchor="t">
            <a:spAutoFit/>
          </a:bodyPr>
          <a:lstStyle/>
          <a:p>
            <a:pPr algn="l">
              <a:lnSpc>
                <a:spcPts val="3312"/>
              </a:lnSpc>
            </a:pPr>
            <a:r>
              <a:rPr lang="en-US" sz="2760">
                <a:solidFill>
                  <a:srgbClr val="000000"/>
                </a:solidFill>
                <a:latin typeface="Muli"/>
                <a:ea typeface="Muli"/>
                <a:cs typeface="Muli"/>
                <a:sym typeface="Muli"/>
              </a:rPr>
              <a:t>Bước 1: Đăng nhập vào BlazeMeter</a:t>
            </a:r>
          </a:p>
          <a:p>
            <a:pPr algn="l">
              <a:lnSpc>
                <a:spcPts val="3312"/>
              </a:lnSpc>
            </a:pPr>
            <a:endParaRPr lang="en-US" sz="2760">
              <a:solidFill>
                <a:srgbClr val="000000"/>
              </a:solidFill>
              <a:latin typeface="Muli"/>
              <a:ea typeface="Muli"/>
              <a:cs typeface="Muli"/>
              <a:sym typeface="Muli"/>
            </a:endParaRPr>
          </a:p>
          <a:p>
            <a:pPr algn="l">
              <a:lnSpc>
                <a:spcPts val="3312"/>
              </a:lnSpc>
            </a:pPr>
            <a:r>
              <a:rPr lang="en-US" sz="2760">
                <a:solidFill>
                  <a:srgbClr val="000000"/>
                </a:solidFill>
                <a:latin typeface="Muli"/>
                <a:ea typeface="Muli"/>
                <a:cs typeface="Muli"/>
                <a:sym typeface="Muli"/>
              </a:rPr>
              <a:t>Bước 2: Tạo một bài kiểm tra</a:t>
            </a:r>
          </a:p>
          <a:p>
            <a:pPr algn="l">
              <a:lnSpc>
                <a:spcPts val="3312"/>
              </a:lnSpc>
            </a:pPr>
            <a:endParaRPr lang="en-US" sz="2760">
              <a:solidFill>
                <a:srgbClr val="000000"/>
              </a:solidFill>
              <a:latin typeface="Muli"/>
              <a:ea typeface="Muli"/>
              <a:cs typeface="Muli"/>
              <a:sym typeface="Muli"/>
            </a:endParaRPr>
          </a:p>
          <a:p>
            <a:pPr algn="l">
              <a:lnSpc>
                <a:spcPts val="3312"/>
              </a:lnSpc>
            </a:pPr>
            <a:r>
              <a:rPr lang="en-US" sz="2760">
                <a:solidFill>
                  <a:srgbClr val="000000"/>
                </a:solidFill>
                <a:latin typeface="Muli"/>
                <a:ea typeface="Muli"/>
                <a:cs typeface="Muli"/>
                <a:sym typeface="Muli"/>
              </a:rPr>
              <a:t>Bước 3: Nhập URL hoặc file script test</a:t>
            </a:r>
          </a:p>
          <a:p>
            <a:pPr algn="l">
              <a:lnSpc>
                <a:spcPts val="3312"/>
              </a:lnSpc>
            </a:pPr>
            <a:endParaRPr lang="en-US" sz="2760">
              <a:solidFill>
                <a:srgbClr val="000000"/>
              </a:solidFill>
              <a:latin typeface="Muli"/>
              <a:ea typeface="Muli"/>
              <a:cs typeface="Muli"/>
              <a:sym typeface="Muli"/>
            </a:endParaRPr>
          </a:p>
          <a:p>
            <a:pPr algn="l">
              <a:lnSpc>
                <a:spcPts val="3312"/>
              </a:lnSpc>
            </a:pPr>
            <a:r>
              <a:rPr lang="en-US" sz="2760">
                <a:solidFill>
                  <a:srgbClr val="000000"/>
                </a:solidFill>
                <a:latin typeface="Muli"/>
                <a:ea typeface="Muli"/>
                <a:cs typeface="Muli"/>
                <a:sym typeface="Muli"/>
              </a:rPr>
              <a:t>Bước 4: Cấu hình tải</a:t>
            </a:r>
          </a:p>
          <a:p>
            <a:pPr algn="l">
              <a:lnSpc>
                <a:spcPts val="3312"/>
              </a:lnSpc>
            </a:pPr>
            <a:endParaRPr lang="en-US" sz="2760">
              <a:solidFill>
                <a:srgbClr val="000000"/>
              </a:solidFill>
              <a:latin typeface="Muli"/>
              <a:ea typeface="Muli"/>
              <a:cs typeface="Muli"/>
              <a:sym typeface="Muli"/>
            </a:endParaRPr>
          </a:p>
          <a:p>
            <a:pPr algn="l">
              <a:lnSpc>
                <a:spcPts val="3312"/>
              </a:lnSpc>
            </a:pPr>
            <a:r>
              <a:rPr lang="en-US" sz="2760">
                <a:solidFill>
                  <a:srgbClr val="000000"/>
                </a:solidFill>
                <a:latin typeface="Muli"/>
                <a:ea typeface="Muli"/>
                <a:cs typeface="Muli"/>
                <a:sym typeface="Muli"/>
              </a:rPr>
              <a:t>Bước 5: Chạy bài kiểm tra</a:t>
            </a:r>
          </a:p>
          <a:p>
            <a:pPr algn="l">
              <a:lnSpc>
                <a:spcPts val="3312"/>
              </a:lnSpc>
            </a:pPr>
            <a:endParaRPr lang="en-US" sz="2760">
              <a:solidFill>
                <a:srgbClr val="000000"/>
              </a:solidFill>
              <a:latin typeface="Muli"/>
              <a:ea typeface="Muli"/>
              <a:cs typeface="Muli"/>
              <a:sym typeface="Muli"/>
            </a:endParaRPr>
          </a:p>
          <a:p>
            <a:pPr algn="l">
              <a:lnSpc>
                <a:spcPts val="3312"/>
              </a:lnSpc>
            </a:pPr>
            <a:r>
              <a:rPr lang="en-US" sz="2760">
                <a:solidFill>
                  <a:srgbClr val="000000"/>
                </a:solidFill>
                <a:latin typeface="Muli"/>
                <a:ea typeface="Muli"/>
                <a:cs typeface="Muli"/>
                <a:sym typeface="Muli"/>
              </a:rPr>
              <a:t>Bước 6: Phân tích kết quả</a:t>
            </a:r>
          </a:p>
          <a:p>
            <a:pPr algn="l">
              <a:lnSpc>
                <a:spcPts val="3312"/>
              </a:lnSpc>
              <a:spcBef>
                <a:spcPct val="0"/>
              </a:spcBef>
            </a:pPr>
            <a:endParaRPr lang="en-US" sz="2760">
              <a:solidFill>
                <a:srgbClr val="000000"/>
              </a:solidFill>
              <a:latin typeface="Muli"/>
              <a:ea typeface="Muli"/>
              <a:cs typeface="Muli"/>
              <a:sym typeface="Muli"/>
            </a:endParaRPr>
          </a:p>
        </p:txBody>
      </p:sp>
      <p:sp>
        <p:nvSpPr>
          <p:cNvPr id="9" name="TextBox 9"/>
          <p:cNvSpPr txBox="1"/>
          <p:nvPr/>
        </p:nvSpPr>
        <p:spPr>
          <a:xfrm>
            <a:off x="1028700" y="1915709"/>
            <a:ext cx="9525349"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Cách sử dụng BlazeMeter</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3206240" y="2993963"/>
            <a:ext cx="11875520" cy="6264337"/>
          </a:xfrm>
          <a:custGeom>
            <a:avLst/>
            <a:gdLst/>
            <a:ahLst/>
            <a:cxnLst/>
            <a:rect l="l" t="t" r="r" b="b"/>
            <a:pathLst>
              <a:path w="11875520" h="6264337">
                <a:moveTo>
                  <a:pt x="0" y="0"/>
                </a:moveTo>
                <a:lnTo>
                  <a:pt x="11875520" y="0"/>
                </a:lnTo>
                <a:lnTo>
                  <a:pt x="11875520" y="6264337"/>
                </a:lnTo>
                <a:lnTo>
                  <a:pt x="0" y="6264337"/>
                </a:lnTo>
                <a:lnTo>
                  <a:pt x="0" y="0"/>
                </a:lnTo>
                <a:close/>
              </a:path>
            </a:pathLst>
          </a:custGeom>
          <a:blipFill>
            <a:blip r:embed="rId6"/>
            <a:stretch>
              <a:fillRect/>
            </a:stretch>
          </a:blipFill>
        </p:spPr>
      </p:sp>
      <p:sp>
        <p:nvSpPr>
          <p:cNvPr id="7" name="TextBox 7"/>
          <p:cNvSpPr txBox="1"/>
          <p:nvPr/>
        </p:nvSpPr>
        <p:spPr>
          <a:xfrm>
            <a:off x="15245850" y="9267825"/>
            <a:ext cx="2354083"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BlazeMeter</a:t>
            </a:r>
          </a:p>
        </p:txBody>
      </p:sp>
      <p:sp>
        <p:nvSpPr>
          <p:cNvPr id="8" name="TextBox 8"/>
          <p:cNvSpPr txBox="1"/>
          <p:nvPr/>
        </p:nvSpPr>
        <p:spPr>
          <a:xfrm>
            <a:off x="2030267" y="1771833"/>
            <a:ext cx="2351946"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Demo</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Freeform 6"/>
          <p:cNvSpPr/>
          <p:nvPr/>
        </p:nvSpPr>
        <p:spPr>
          <a:xfrm>
            <a:off x="2394917" y="2819949"/>
            <a:ext cx="13498167" cy="6445375"/>
          </a:xfrm>
          <a:custGeom>
            <a:avLst/>
            <a:gdLst/>
            <a:ahLst/>
            <a:cxnLst/>
            <a:rect l="l" t="t" r="r" b="b"/>
            <a:pathLst>
              <a:path w="13498167" h="6445375">
                <a:moveTo>
                  <a:pt x="0" y="0"/>
                </a:moveTo>
                <a:lnTo>
                  <a:pt x="13498166" y="0"/>
                </a:lnTo>
                <a:lnTo>
                  <a:pt x="13498166" y="6445375"/>
                </a:lnTo>
                <a:lnTo>
                  <a:pt x="0" y="6445375"/>
                </a:lnTo>
                <a:lnTo>
                  <a:pt x="0" y="0"/>
                </a:lnTo>
                <a:close/>
              </a:path>
            </a:pathLst>
          </a:custGeom>
          <a:blipFill>
            <a:blip r:embed="rId6"/>
            <a:stretch>
              <a:fillRect/>
            </a:stretch>
          </a:blipFill>
        </p:spPr>
      </p:sp>
      <p:sp>
        <p:nvSpPr>
          <p:cNvPr id="7" name="TextBox 7"/>
          <p:cNvSpPr txBox="1"/>
          <p:nvPr/>
        </p:nvSpPr>
        <p:spPr>
          <a:xfrm>
            <a:off x="15245850" y="9267825"/>
            <a:ext cx="2354083"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BlazeMeter</a:t>
            </a:r>
          </a:p>
        </p:txBody>
      </p:sp>
      <p:sp>
        <p:nvSpPr>
          <p:cNvPr id="8" name="TextBox 8"/>
          <p:cNvSpPr txBox="1"/>
          <p:nvPr/>
        </p:nvSpPr>
        <p:spPr>
          <a:xfrm>
            <a:off x="1028700" y="1915709"/>
            <a:ext cx="6260037"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Chú thích Demo</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TextBox 6"/>
          <p:cNvSpPr txBox="1"/>
          <p:nvPr/>
        </p:nvSpPr>
        <p:spPr>
          <a:xfrm>
            <a:off x="1028700" y="4012422"/>
            <a:ext cx="16230600" cy="5245878"/>
          </a:xfrm>
          <a:prstGeom prst="rect">
            <a:avLst/>
          </a:prstGeom>
        </p:spPr>
        <p:txBody>
          <a:bodyPr lIns="0" tIns="0" rIns="0" bIns="0" rtlCol="0" anchor="t">
            <a:spAutoFit/>
          </a:bodyPr>
          <a:lstStyle/>
          <a:p>
            <a:pPr algn="l">
              <a:lnSpc>
                <a:spcPts val="3770"/>
              </a:lnSpc>
            </a:pPr>
            <a:r>
              <a:rPr lang="en-US" sz="3142">
                <a:solidFill>
                  <a:srgbClr val="000000"/>
                </a:solidFill>
                <a:latin typeface="Muli"/>
                <a:ea typeface="Muli"/>
                <a:cs typeface="Muli"/>
                <a:sym typeface="Muli"/>
              </a:rPr>
              <a:t>-Độ ổn định của mạng: Tốc độ và độ ổn định mạng của BlazeMeter ảnh hưởng đến thời gian phản hồi và độ trễ, gây ra kết quả không chính xác nếu mạng không ổn định.</a:t>
            </a:r>
          </a:p>
          <a:p>
            <a:pPr algn="l">
              <a:lnSpc>
                <a:spcPts val="3770"/>
              </a:lnSpc>
            </a:pPr>
            <a:endParaRPr lang="en-US" sz="3142">
              <a:solidFill>
                <a:srgbClr val="000000"/>
              </a:solidFill>
              <a:latin typeface="Muli"/>
              <a:ea typeface="Muli"/>
              <a:cs typeface="Muli"/>
              <a:sym typeface="Muli"/>
            </a:endParaRPr>
          </a:p>
          <a:p>
            <a:pPr algn="l">
              <a:lnSpc>
                <a:spcPts val="3770"/>
              </a:lnSpc>
            </a:pPr>
            <a:r>
              <a:rPr lang="en-US" sz="3142">
                <a:solidFill>
                  <a:srgbClr val="000000"/>
                </a:solidFill>
                <a:latin typeface="Muli"/>
                <a:ea typeface="Muli"/>
                <a:cs typeface="Muli"/>
                <a:sym typeface="Muli"/>
              </a:rPr>
              <a:t>-Hiệu suất của máy chủ: Trạng thái máy chủ ứng dụng (tài nguyên CPU, bộ nhớ) ảnh hưởng trực tiếp đến thời gian phản hồi; máy chủ quá tải sẽ chậm hơn.</a:t>
            </a:r>
          </a:p>
          <a:p>
            <a:pPr algn="l">
              <a:lnSpc>
                <a:spcPts val="3770"/>
              </a:lnSpc>
            </a:pPr>
            <a:endParaRPr lang="en-US" sz="3142">
              <a:solidFill>
                <a:srgbClr val="000000"/>
              </a:solidFill>
              <a:latin typeface="Muli"/>
              <a:ea typeface="Muli"/>
              <a:cs typeface="Muli"/>
              <a:sym typeface="Muli"/>
            </a:endParaRPr>
          </a:p>
          <a:p>
            <a:pPr algn="l">
              <a:lnSpc>
                <a:spcPts val="3770"/>
              </a:lnSpc>
            </a:pPr>
            <a:r>
              <a:rPr lang="en-US" sz="3142">
                <a:solidFill>
                  <a:srgbClr val="000000"/>
                </a:solidFill>
                <a:latin typeface="Muli"/>
                <a:ea typeface="Muli"/>
                <a:cs typeface="Muli"/>
                <a:sym typeface="Muli"/>
              </a:rPr>
              <a:t>-Số lượng người dùng đồng thời: Số người dùng mô phỏng tại một thời điểm ảnh hưởng đến hiệu suất hệ thống và kết quả kiểm thử.</a:t>
            </a:r>
          </a:p>
          <a:p>
            <a:pPr algn="l">
              <a:lnSpc>
                <a:spcPts val="3770"/>
              </a:lnSpc>
            </a:pPr>
            <a:endParaRPr lang="en-US" sz="3142">
              <a:solidFill>
                <a:srgbClr val="000000"/>
              </a:solidFill>
              <a:latin typeface="Muli"/>
              <a:ea typeface="Muli"/>
              <a:cs typeface="Muli"/>
              <a:sym typeface="Muli"/>
            </a:endParaRPr>
          </a:p>
          <a:p>
            <a:pPr algn="l">
              <a:lnSpc>
                <a:spcPts val="3770"/>
              </a:lnSpc>
              <a:spcBef>
                <a:spcPct val="0"/>
              </a:spcBef>
            </a:pPr>
            <a:r>
              <a:rPr lang="en-US" sz="3142">
                <a:solidFill>
                  <a:srgbClr val="000000"/>
                </a:solidFill>
                <a:latin typeface="Muli"/>
                <a:ea typeface="Muli"/>
                <a:cs typeface="Muli"/>
                <a:sym typeface="Muli"/>
              </a:rPr>
              <a:t>-Địa điểm kiểm thử: Địa điểm máy chủ kiểm thử của BlazeMeter có thể ảnh hưởng đến độ trễ do khoảng cách đến máy chủ gốc.</a:t>
            </a:r>
          </a:p>
        </p:txBody>
      </p:sp>
      <p:sp>
        <p:nvSpPr>
          <p:cNvPr id="7" name="TextBox 7"/>
          <p:cNvSpPr txBox="1"/>
          <p:nvPr/>
        </p:nvSpPr>
        <p:spPr>
          <a:xfrm>
            <a:off x="1028700" y="1639135"/>
            <a:ext cx="13798123"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Yếu tố khách quan khi thực hiện test</a:t>
            </a:r>
          </a:p>
        </p:txBody>
      </p:sp>
      <p:sp>
        <p:nvSpPr>
          <p:cNvPr id="8" name="TextBox 8"/>
          <p:cNvSpPr txBox="1"/>
          <p:nvPr/>
        </p:nvSpPr>
        <p:spPr>
          <a:xfrm>
            <a:off x="1028700" y="2438600"/>
            <a:ext cx="13798123" cy="904240"/>
          </a:xfrm>
          <a:prstGeom prst="rect">
            <a:avLst/>
          </a:prstGeom>
        </p:spPr>
        <p:txBody>
          <a:bodyPr lIns="0" tIns="0" rIns="0" bIns="0" rtlCol="0" anchor="t">
            <a:spAutoFit/>
          </a:bodyPr>
          <a:lstStyle/>
          <a:p>
            <a:pPr algn="l">
              <a:lnSpc>
                <a:spcPts val="7279"/>
              </a:lnSpc>
            </a:pPr>
            <a:r>
              <a:rPr lang="en-US" sz="5199" b="1">
                <a:solidFill>
                  <a:srgbClr val="000000"/>
                </a:solidFill>
                <a:latin typeface="DejaVu Serif Bold"/>
                <a:ea typeface="DejaVu Serif Bold"/>
                <a:cs typeface="DejaVu Serif Bold"/>
                <a:sym typeface="DejaVu Serif Bold"/>
              </a:rPr>
              <a:t>bằng Blazemeter</a:t>
            </a:r>
          </a:p>
        </p:txBody>
      </p:sp>
      <p:sp>
        <p:nvSpPr>
          <p:cNvPr id="9" name="TextBox 9"/>
          <p:cNvSpPr txBox="1"/>
          <p:nvPr/>
        </p:nvSpPr>
        <p:spPr>
          <a:xfrm>
            <a:off x="15272257" y="9267825"/>
            <a:ext cx="2327676"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BlazeMeter</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60451">
            <a:off x="-3704475" y="5082768"/>
            <a:ext cx="8954562" cy="6805467"/>
          </a:xfrm>
          <a:custGeom>
            <a:avLst/>
            <a:gdLst/>
            <a:ahLst/>
            <a:cxnLst/>
            <a:rect l="l" t="t" r="r" b="b"/>
            <a:pathLst>
              <a:path w="8954562" h="6805467">
                <a:moveTo>
                  <a:pt x="0" y="0"/>
                </a:moveTo>
                <a:lnTo>
                  <a:pt x="8954562" y="0"/>
                </a:lnTo>
                <a:lnTo>
                  <a:pt x="8954562" y="6805467"/>
                </a:lnTo>
                <a:lnTo>
                  <a:pt x="0" y="68054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127332"/>
            <a:ext cx="3516876" cy="431386"/>
            <a:chOff x="0" y="0"/>
            <a:chExt cx="4689168" cy="575182"/>
          </a:xfrm>
        </p:grpSpPr>
        <p:sp>
          <p:nvSpPr>
            <p:cNvPr id="4" name="Freeform 4"/>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Hội Bàn Tròn</a:t>
              </a:r>
            </a:p>
          </p:txBody>
        </p:sp>
      </p:grpSp>
      <p:sp>
        <p:nvSpPr>
          <p:cNvPr id="6" name="TextBox 6"/>
          <p:cNvSpPr txBox="1"/>
          <p:nvPr/>
        </p:nvSpPr>
        <p:spPr>
          <a:xfrm>
            <a:off x="1028700" y="4012422"/>
            <a:ext cx="16230600" cy="4292082"/>
          </a:xfrm>
          <a:prstGeom prst="rect">
            <a:avLst/>
          </a:prstGeom>
        </p:spPr>
        <p:txBody>
          <a:bodyPr lIns="0" tIns="0" rIns="0" bIns="0" rtlCol="0" anchor="t">
            <a:spAutoFit/>
          </a:bodyPr>
          <a:lstStyle/>
          <a:p>
            <a:pPr algn="l">
              <a:lnSpc>
                <a:spcPts val="3770"/>
              </a:lnSpc>
            </a:pPr>
            <a:r>
              <a:rPr lang="en-US" sz="3142">
                <a:solidFill>
                  <a:srgbClr val="000000"/>
                </a:solidFill>
                <a:latin typeface="Muli"/>
                <a:ea typeface="Muli"/>
                <a:cs typeface="Muli"/>
                <a:sym typeface="Muli"/>
              </a:rPr>
              <a:t>-Thiết kế kịch bản kiểm thử: Số lượng người dùng, thời gian nghỉ và loại yêu cầu đều ảnh hưởng đến độ thực tế của kết quả nếu không được thiết lập đúng.</a:t>
            </a:r>
          </a:p>
          <a:p>
            <a:pPr algn="l">
              <a:lnSpc>
                <a:spcPts val="3770"/>
              </a:lnSpc>
            </a:pPr>
            <a:endParaRPr lang="en-US" sz="3142">
              <a:solidFill>
                <a:srgbClr val="000000"/>
              </a:solidFill>
              <a:latin typeface="Muli"/>
              <a:ea typeface="Muli"/>
              <a:cs typeface="Muli"/>
              <a:sym typeface="Muli"/>
            </a:endParaRPr>
          </a:p>
          <a:p>
            <a:pPr algn="l">
              <a:lnSpc>
                <a:spcPts val="3770"/>
              </a:lnSpc>
            </a:pPr>
            <a:r>
              <a:rPr lang="en-US" sz="3142">
                <a:solidFill>
                  <a:srgbClr val="000000"/>
                </a:solidFill>
                <a:latin typeface="Muli"/>
                <a:ea typeface="Muli"/>
                <a:cs typeface="Muli"/>
                <a:sym typeface="Muli"/>
              </a:rPr>
              <a:t>-Thời gian thực hiện kiểm thử: Kiểm thử vào giờ cao điểm hoặc thấp điểm có thể cho kết quả khác nhau tùy theo mức tải hệ thống.</a:t>
            </a:r>
          </a:p>
          <a:p>
            <a:pPr algn="l">
              <a:lnSpc>
                <a:spcPts val="3770"/>
              </a:lnSpc>
            </a:pPr>
            <a:endParaRPr lang="en-US" sz="3142">
              <a:solidFill>
                <a:srgbClr val="000000"/>
              </a:solidFill>
              <a:latin typeface="Muli"/>
              <a:ea typeface="Muli"/>
              <a:cs typeface="Muli"/>
              <a:sym typeface="Muli"/>
            </a:endParaRPr>
          </a:p>
          <a:p>
            <a:pPr algn="l">
              <a:lnSpc>
                <a:spcPts val="3770"/>
              </a:lnSpc>
              <a:spcBef>
                <a:spcPct val="0"/>
              </a:spcBef>
            </a:pPr>
            <a:r>
              <a:rPr lang="en-US" sz="3142">
                <a:solidFill>
                  <a:srgbClr val="000000"/>
                </a:solidFill>
                <a:latin typeface="Muli"/>
                <a:ea typeface="Muli"/>
                <a:cs typeface="Muli"/>
                <a:sym typeface="Muli"/>
              </a:rPr>
              <a:t>-Điều kiện ban đầu của hệ thống: Cấu hình hệ thống, trạng thái khởi động và tình trạng cache đều tác động đến thời gian phản hồi và hiệu suất trong quá trình kiểm thử.</a:t>
            </a:r>
          </a:p>
          <a:p>
            <a:pPr algn="l">
              <a:lnSpc>
                <a:spcPts val="3770"/>
              </a:lnSpc>
              <a:spcBef>
                <a:spcPct val="0"/>
              </a:spcBef>
            </a:pPr>
            <a:endParaRPr lang="en-US" sz="3142">
              <a:solidFill>
                <a:srgbClr val="000000"/>
              </a:solidFill>
              <a:latin typeface="Muli"/>
              <a:ea typeface="Muli"/>
              <a:cs typeface="Muli"/>
              <a:sym typeface="Muli"/>
            </a:endParaRPr>
          </a:p>
        </p:txBody>
      </p:sp>
      <p:sp>
        <p:nvSpPr>
          <p:cNvPr id="7" name="TextBox 7"/>
          <p:cNvSpPr txBox="1"/>
          <p:nvPr/>
        </p:nvSpPr>
        <p:spPr>
          <a:xfrm>
            <a:off x="1028700" y="1639135"/>
            <a:ext cx="12889769" cy="904240"/>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Yếu tố chủ quan khi thực hiện test</a:t>
            </a:r>
          </a:p>
        </p:txBody>
      </p:sp>
      <p:sp>
        <p:nvSpPr>
          <p:cNvPr id="8" name="TextBox 8"/>
          <p:cNvSpPr txBox="1"/>
          <p:nvPr/>
        </p:nvSpPr>
        <p:spPr>
          <a:xfrm>
            <a:off x="1028700" y="2438600"/>
            <a:ext cx="13798123" cy="904240"/>
          </a:xfrm>
          <a:prstGeom prst="rect">
            <a:avLst/>
          </a:prstGeom>
        </p:spPr>
        <p:txBody>
          <a:bodyPr lIns="0" tIns="0" rIns="0" bIns="0" rtlCol="0" anchor="t">
            <a:spAutoFit/>
          </a:bodyPr>
          <a:lstStyle/>
          <a:p>
            <a:pPr algn="l">
              <a:lnSpc>
                <a:spcPts val="7279"/>
              </a:lnSpc>
            </a:pPr>
            <a:r>
              <a:rPr lang="en-US" sz="5199" b="1">
                <a:solidFill>
                  <a:srgbClr val="000000"/>
                </a:solidFill>
                <a:latin typeface="DejaVu Serif Bold"/>
                <a:ea typeface="DejaVu Serif Bold"/>
                <a:cs typeface="DejaVu Serif Bold"/>
                <a:sym typeface="DejaVu Serif Bold"/>
              </a:rPr>
              <a:t>bằng Blazemeter</a:t>
            </a:r>
          </a:p>
        </p:txBody>
      </p:sp>
      <p:sp>
        <p:nvSpPr>
          <p:cNvPr id="9" name="TextBox 9"/>
          <p:cNvSpPr txBox="1"/>
          <p:nvPr/>
        </p:nvSpPr>
        <p:spPr>
          <a:xfrm>
            <a:off x="15272257" y="9267825"/>
            <a:ext cx="2327676" cy="542925"/>
          </a:xfrm>
          <a:prstGeom prst="rect">
            <a:avLst/>
          </a:prstGeom>
        </p:spPr>
        <p:txBody>
          <a:bodyPr lIns="0" tIns="0" rIns="0" bIns="0" rtlCol="0" anchor="t">
            <a:spAutoFit/>
          </a:bodyPr>
          <a:lstStyle/>
          <a:p>
            <a:pPr marL="0" lvl="0" indent="0" algn="l">
              <a:lnSpc>
                <a:spcPts val="4363"/>
              </a:lnSpc>
              <a:spcBef>
                <a:spcPct val="0"/>
              </a:spcBef>
            </a:pPr>
            <a:r>
              <a:rPr lang="en-US" sz="3636" b="1" i="1" spc="-119">
                <a:solidFill>
                  <a:srgbClr val="000000"/>
                </a:solidFill>
                <a:latin typeface="Muli Bold Italics"/>
                <a:ea typeface="Muli Bold Italics"/>
                <a:cs typeface="Muli Bold Italics"/>
                <a:sym typeface="Muli Bold Italics"/>
              </a:rPr>
              <a:t>BlazeMeter</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127332"/>
            <a:ext cx="3516876" cy="431386"/>
            <a:chOff x="0" y="0"/>
            <a:chExt cx="4689168" cy="575182"/>
          </a:xfrm>
        </p:grpSpPr>
        <p:sp>
          <p:nvSpPr>
            <p:cNvPr id="3" name="Freeform 3"/>
            <p:cNvSpPr/>
            <p:nvPr/>
          </p:nvSpPr>
          <p:spPr>
            <a:xfrm>
              <a:off x="0" y="0"/>
              <a:ext cx="564724" cy="575182"/>
            </a:xfrm>
            <a:custGeom>
              <a:avLst/>
              <a:gdLst/>
              <a:ahLst/>
              <a:cxnLst/>
              <a:rect l="l" t="t" r="r" b="b"/>
              <a:pathLst>
                <a:path w="564724" h="575182">
                  <a:moveTo>
                    <a:pt x="0" y="0"/>
                  </a:moveTo>
                  <a:lnTo>
                    <a:pt x="564724" y="0"/>
                  </a:lnTo>
                  <a:lnTo>
                    <a:pt x="564724" y="575182"/>
                  </a:lnTo>
                  <a:lnTo>
                    <a:pt x="0" y="5751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102795" y="78041"/>
              <a:ext cx="3586372" cy="419100"/>
            </a:xfrm>
            <a:prstGeom prst="rect">
              <a:avLst/>
            </a:prstGeom>
          </p:spPr>
          <p:txBody>
            <a:bodyPr lIns="0" tIns="0" rIns="0" bIns="0" rtlCol="0" anchor="t">
              <a:spAutoFit/>
            </a:bodyPr>
            <a:lstStyle/>
            <a:p>
              <a:pPr marL="0" lvl="0" indent="0" algn="l">
                <a:lnSpc>
                  <a:spcPts val="2520"/>
                </a:lnSpc>
                <a:spcBef>
                  <a:spcPct val="0"/>
                </a:spcBef>
              </a:pPr>
              <a:r>
                <a:rPr lang="en-US" sz="2100">
                  <a:solidFill>
                    <a:srgbClr val="000000"/>
                  </a:solidFill>
                  <a:latin typeface="Muli"/>
                  <a:ea typeface="Muli"/>
                  <a:cs typeface="Muli"/>
                  <a:sym typeface="Muli"/>
                </a:rPr>
                <a:t>Nhóm Hội Bàn Tròn</a:t>
              </a:r>
            </a:p>
          </p:txBody>
        </p:sp>
      </p:grpSp>
      <p:sp>
        <p:nvSpPr>
          <p:cNvPr id="5" name="Freeform 5"/>
          <p:cNvSpPr/>
          <p:nvPr/>
        </p:nvSpPr>
        <p:spPr>
          <a:xfrm rot="2151761">
            <a:off x="10912533" y="-4157532"/>
            <a:ext cx="10454404" cy="7622211"/>
          </a:xfrm>
          <a:custGeom>
            <a:avLst/>
            <a:gdLst/>
            <a:ahLst/>
            <a:cxnLst/>
            <a:rect l="l" t="t" r="r" b="b"/>
            <a:pathLst>
              <a:path w="10454404" h="7622211">
                <a:moveTo>
                  <a:pt x="0" y="0"/>
                </a:moveTo>
                <a:lnTo>
                  <a:pt x="10454404" y="0"/>
                </a:lnTo>
                <a:lnTo>
                  <a:pt x="10454404" y="7622212"/>
                </a:lnTo>
                <a:lnTo>
                  <a:pt x="0" y="76222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2700000">
            <a:off x="-4939101" y="6712177"/>
            <a:ext cx="11422613" cy="8328123"/>
          </a:xfrm>
          <a:custGeom>
            <a:avLst/>
            <a:gdLst/>
            <a:ahLst/>
            <a:cxnLst/>
            <a:rect l="l" t="t" r="r" b="b"/>
            <a:pathLst>
              <a:path w="11422613" h="8328123">
                <a:moveTo>
                  <a:pt x="0" y="0"/>
                </a:moveTo>
                <a:lnTo>
                  <a:pt x="11422613" y="0"/>
                </a:lnTo>
                <a:lnTo>
                  <a:pt x="11422613" y="8328123"/>
                </a:lnTo>
                <a:lnTo>
                  <a:pt x="0" y="83281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3486123"/>
            <a:ext cx="16392588" cy="3486203"/>
          </a:xfrm>
          <a:prstGeom prst="rect">
            <a:avLst/>
          </a:prstGeom>
        </p:spPr>
        <p:txBody>
          <a:bodyPr lIns="0" tIns="0" rIns="0" bIns="0" rtlCol="0" anchor="t">
            <a:spAutoFit/>
          </a:bodyPr>
          <a:lstStyle/>
          <a:p>
            <a:pPr algn="ctr">
              <a:lnSpc>
                <a:spcPts val="9002"/>
              </a:lnSpc>
            </a:pPr>
            <a:r>
              <a:rPr lang="en-US" sz="9002" spc="-297">
                <a:solidFill>
                  <a:srgbClr val="000000"/>
                </a:solidFill>
                <a:latin typeface="Muli"/>
                <a:ea typeface="Muli"/>
                <a:cs typeface="Muli"/>
                <a:sym typeface="Muli"/>
              </a:rPr>
              <a:t>Cảm ơn cô và các bạn đã lắng nghe phần thuyết trình của nhóm em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6184</Words>
  <Application>Microsoft Office PowerPoint</Application>
  <PresentationFormat>Custom</PresentationFormat>
  <Paragraphs>736</Paragraphs>
  <Slides>98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Arial</vt:lpstr>
      <vt:lpstr>Muli Bold</vt:lpstr>
      <vt:lpstr>Calibri</vt:lpstr>
      <vt:lpstr>Muli</vt:lpstr>
      <vt:lpstr>DejaVu Serif Bold</vt:lpstr>
      <vt:lpstr>DejaVu Serif Bold Italics</vt:lpstr>
      <vt:lpstr>Noto Serif Display</vt:lpstr>
      <vt:lpstr>Muli Semi-Bold</vt:lpstr>
      <vt:lpstr>Muli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Testing</dc:title>
  <cp:lastModifiedBy>Yến Lê Thị Hồng</cp:lastModifiedBy>
  <cp:revision>1</cp:revision>
  <dcterms:created xsi:type="dcterms:W3CDTF">2006-08-16T00:00:00Z</dcterms:created>
  <dcterms:modified xsi:type="dcterms:W3CDTF">2024-10-28T06:44:58Z</dcterms:modified>
  <dc:identifier>DAGTWD5U6FU</dc:identifier>
</cp:coreProperties>
</file>